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0" r:id="rId1"/>
  </p:sldMasterIdLst>
  <p:notesMasterIdLst>
    <p:notesMasterId r:id="rId46"/>
  </p:notesMasterIdLst>
  <p:handoutMasterIdLst>
    <p:handoutMasterId r:id="rId47"/>
  </p:handoutMasterIdLst>
  <p:sldIdLst>
    <p:sldId id="899" r:id="rId2"/>
    <p:sldId id="808" r:id="rId3"/>
    <p:sldId id="809" r:id="rId4"/>
    <p:sldId id="810" r:id="rId5"/>
    <p:sldId id="811" r:id="rId6"/>
    <p:sldId id="813" r:id="rId7"/>
    <p:sldId id="882" r:id="rId8"/>
    <p:sldId id="815" r:id="rId9"/>
    <p:sldId id="814" r:id="rId10"/>
    <p:sldId id="817" r:id="rId11"/>
    <p:sldId id="820" r:id="rId12"/>
    <p:sldId id="816" r:id="rId13"/>
    <p:sldId id="818" r:id="rId14"/>
    <p:sldId id="821" r:id="rId15"/>
    <p:sldId id="883" r:id="rId16"/>
    <p:sldId id="884" r:id="rId17"/>
    <p:sldId id="825" r:id="rId18"/>
    <p:sldId id="827" r:id="rId19"/>
    <p:sldId id="885" r:id="rId20"/>
    <p:sldId id="886" r:id="rId21"/>
    <p:sldId id="901" r:id="rId22"/>
    <p:sldId id="887" r:id="rId23"/>
    <p:sldId id="888" r:id="rId24"/>
    <p:sldId id="889" r:id="rId25"/>
    <p:sldId id="902" r:id="rId26"/>
    <p:sldId id="890" r:id="rId27"/>
    <p:sldId id="891" r:id="rId28"/>
    <p:sldId id="892" r:id="rId29"/>
    <p:sldId id="893" r:id="rId30"/>
    <p:sldId id="819" r:id="rId31"/>
    <p:sldId id="833" r:id="rId32"/>
    <p:sldId id="828" r:id="rId33"/>
    <p:sldId id="894" r:id="rId34"/>
    <p:sldId id="900" r:id="rId35"/>
    <p:sldId id="895" r:id="rId36"/>
    <p:sldId id="896" r:id="rId37"/>
    <p:sldId id="830" r:id="rId38"/>
    <p:sldId id="897" r:id="rId39"/>
    <p:sldId id="898" r:id="rId40"/>
    <p:sldId id="831" r:id="rId41"/>
    <p:sldId id="835" r:id="rId42"/>
    <p:sldId id="880" r:id="rId43"/>
    <p:sldId id="837" r:id="rId44"/>
    <p:sldId id="881" r:id="rId45"/>
  </p:sldIdLst>
  <p:sldSz cx="9144000" cy="6858000" type="screen4x3"/>
  <p:notesSz cx="9163050" cy="6877050"/>
  <p:defaultTextStyle>
    <a:defPPr>
      <a:defRPr lang="en-US"/>
    </a:defPPr>
    <a:lvl1pPr algn="ctr" rtl="0" eaLnBrk="0" fontAlgn="base" hangingPunct="0">
      <a:spcBef>
        <a:spcPct val="0"/>
      </a:spcBef>
      <a:spcAft>
        <a:spcPct val="0"/>
      </a:spcAft>
      <a:defRPr sz="2400" kern="1200">
        <a:solidFill>
          <a:schemeClr val="tx1"/>
        </a:solidFill>
        <a:latin typeface="Arial Narrow" charset="0"/>
        <a:ea typeface="ＭＳ Ｐゴシック" charset="0"/>
        <a:cs typeface="ＭＳ Ｐゴシック" charset="0"/>
      </a:defRPr>
    </a:lvl1pPr>
    <a:lvl2pPr marL="457200" algn="ctr" rtl="0" eaLnBrk="0" fontAlgn="base" hangingPunct="0">
      <a:spcBef>
        <a:spcPct val="0"/>
      </a:spcBef>
      <a:spcAft>
        <a:spcPct val="0"/>
      </a:spcAft>
      <a:defRPr sz="2400" kern="1200">
        <a:solidFill>
          <a:schemeClr val="tx1"/>
        </a:solidFill>
        <a:latin typeface="Arial Narrow" charset="0"/>
        <a:ea typeface="ＭＳ Ｐゴシック" charset="0"/>
        <a:cs typeface="ＭＳ Ｐゴシック" charset="0"/>
      </a:defRPr>
    </a:lvl2pPr>
    <a:lvl3pPr marL="914400" algn="ctr" rtl="0" eaLnBrk="0" fontAlgn="base" hangingPunct="0">
      <a:spcBef>
        <a:spcPct val="0"/>
      </a:spcBef>
      <a:spcAft>
        <a:spcPct val="0"/>
      </a:spcAft>
      <a:defRPr sz="2400" kern="1200">
        <a:solidFill>
          <a:schemeClr val="tx1"/>
        </a:solidFill>
        <a:latin typeface="Arial Narrow" charset="0"/>
        <a:ea typeface="ＭＳ Ｐゴシック" charset="0"/>
        <a:cs typeface="ＭＳ Ｐゴシック" charset="0"/>
      </a:defRPr>
    </a:lvl3pPr>
    <a:lvl4pPr marL="1371600" algn="ctr" rtl="0" eaLnBrk="0" fontAlgn="base" hangingPunct="0">
      <a:spcBef>
        <a:spcPct val="0"/>
      </a:spcBef>
      <a:spcAft>
        <a:spcPct val="0"/>
      </a:spcAft>
      <a:defRPr sz="2400" kern="1200">
        <a:solidFill>
          <a:schemeClr val="tx1"/>
        </a:solidFill>
        <a:latin typeface="Arial Narrow" charset="0"/>
        <a:ea typeface="ＭＳ Ｐゴシック" charset="0"/>
        <a:cs typeface="ＭＳ Ｐゴシック" charset="0"/>
      </a:defRPr>
    </a:lvl4pPr>
    <a:lvl5pPr marL="1828800" algn="ctr" rtl="0" eaLnBrk="0" fontAlgn="base" hangingPunct="0">
      <a:spcBef>
        <a:spcPct val="0"/>
      </a:spcBef>
      <a:spcAft>
        <a:spcPct val="0"/>
      </a:spcAft>
      <a:defRPr sz="2400" kern="1200">
        <a:solidFill>
          <a:schemeClr val="tx1"/>
        </a:solidFill>
        <a:latin typeface="Arial Narrow" charset="0"/>
        <a:ea typeface="ＭＳ Ｐゴシック" charset="0"/>
        <a:cs typeface="ＭＳ Ｐゴシック" charset="0"/>
      </a:defRPr>
    </a:lvl5pPr>
    <a:lvl6pPr marL="2286000" algn="l" defTabSz="457200" rtl="0" eaLnBrk="1" latinLnBrk="0" hangingPunct="1">
      <a:defRPr sz="2400" kern="1200">
        <a:solidFill>
          <a:schemeClr val="tx1"/>
        </a:solidFill>
        <a:latin typeface="Arial Narrow" charset="0"/>
        <a:ea typeface="ＭＳ Ｐゴシック" charset="0"/>
        <a:cs typeface="ＭＳ Ｐゴシック" charset="0"/>
      </a:defRPr>
    </a:lvl6pPr>
    <a:lvl7pPr marL="2743200" algn="l" defTabSz="457200" rtl="0" eaLnBrk="1" latinLnBrk="0" hangingPunct="1">
      <a:defRPr sz="2400" kern="1200">
        <a:solidFill>
          <a:schemeClr val="tx1"/>
        </a:solidFill>
        <a:latin typeface="Arial Narrow" charset="0"/>
        <a:ea typeface="ＭＳ Ｐゴシック" charset="0"/>
        <a:cs typeface="ＭＳ Ｐゴシック" charset="0"/>
      </a:defRPr>
    </a:lvl7pPr>
    <a:lvl8pPr marL="3200400" algn="l" defTabSz="457200" rtl="0" eaLnBrk="1" latinLnBrk="0" hangingPunct="1">
      <a:defRPr sz="2400" kern="1200">
        <a:solidFill>
          <a:schemeClr val="tx1"/>
        </a:solidFill>
        <a:latin typeface="Arial Narrow" charset="0"/>
        <a:ea typeface="ＭＳ Ｐゴシック" charset="0"/>
        <a:cs typeface="ＭＳ Ｐゴシック" charset="0"/>
      </a:defRPr>
    </a:lvl8pPr>
    <a:lvl9pPr marL="3657600" algn="l" defTabSz="457200" rtl="0" eaLnBrk="1" latinLnBrk="0" hangingPunct="1">
      <a:defRPr sz="2400" kern="1200">
        <a:solidFill>
          <a:schemeClr val="tx1"/>
        </a:solidFill>
        <a:latin typeface="Arial Narrow" charset="0"/>
        <a:ea typeface="ＭＳ Ｐゴシック" charset="0"/>
        <a:cs typeface="ＭＳ Ｐゴシック" charset="0"/>
      </a:defRPr>
    </a:lvl9pPr>
  </p:defaultTextStyle>
  <p:extLst>
    <p:ext uri="{EFAFB233-063F-42B5-8137-9DF3F51BA10A}">
      <p15:sldGuideLst xmlns:p15="http://schemas.microsoft.com/office/powerpoint/2012/main">
        <p15:guide id="1" orient="horz">
          <p15:clr>
            <a:srgbClr val="A4A3A4"/>
          </p15:clr>
        </p15:guide>
        <p15:guide id="2" pos="5692">
          <p15:clr>
            <a:srgbClr val="A4A3A4"/>
          </p15:clr>
        </p15:guide>
      </p15:sldGuideLst>
    </p:ext>
    <p:ext uri="{2D200454-40CA-4A62-9FC3-DE9A4176ACB9}">
      <p15:notesGuideLst xmlns:p15="http://schemas.microsoft.com/office/powerpoint/2012/main">
        <p15:guide id="1" orient="horz" pos="2166" userDrawn="1">
          <p15:clr>
            <a:srgbClr val="A4A3A4"/>
          </p15:clr>
        </p15:guide>
        <p15:guide id="2" pos="2886"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CC"/>
    <a:srgbClr val="FFFFCC"/>
    <a:srgbClr val="CC6600"/>
    <a:srgbClr val="006600"/>
    <a:srgbClr val="FFFFFF"/>
    <a:srgbClr val="FF6600"/>
    <a:srgbClr val="99CCFF"/>
    <a:srgbClr val="0099C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8025"/>
    <p:restoredTop sz="92743"/>
  </p:normalViewPr>
  <p:slideViewPr>
    <p:cSldViewPr snapToGrid="0">
      <p:cViewPr varScale="1">
        <p:scale>
          <a:sx n="121" d="100"/>
          <a:sy n="121" d="100"/>
        </p:scale>
        <p:origin x="1744" y="176"/>
      </p:cViewPr>
      <p:guideLst>
        <p:guide orient="horz"/>
        <p:guide pos="569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 d="1"/>
        <a:sy n="1" d="1"/>
      </p:scale>
      <p:origin x="0" y="4008"/>
    </p:cViewPr>
  </p:sorterViewPr>
  <p:notesViewPr>
    <p:cSldViewPr snapToGrid="0">
      <p:cViewPr>
        <p:scale>
          <a:sx n="150" d="100"/>
          <a:sy n="150" d="100"/>
        </p:scale>
        <p:origin x="-72" y="360"/>
      </p:cViewPr>
      <p:guideLst>
        <p:guide orient="horz" pos="2166"/>
        <p:guide pos="2886"/>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8" name="Text Box 6"/>
          <p:cNvSpPr txBox="1">
            <a:spLocks noChangeArrowheads="1"/>
          </p:cNvSpPr>
          <p:nvPr/>
        </p:nvSpPr>
        <p:spPr bwMode="auto">
          <a:xfrm>
            <a:off x="6500013" y="6327792"/>
            <a:ext cx="1910026" cy="255127"/>
          </a:xfrm>
          <a:prstGeom prst="rect">
            <a:avLst/>
          </a:prstGeom>
          <a:noFill/>
          <a:ln w="25400">
            <a:noFill/>
            <a:miter lim="800000"/>
            <a:headEnd type="none" w="sm" len="sm"/>
            <a:tailEnd type="none" w="sm" len="sm"/>
          </a:ln>
          <a:effectLst/>
        </p:spPr>
        <p:txBody>
          <a:bodyPr lIns="100261" tIns="50130" rIns="100261" bIns="50130">
            <a:spAutoFit/>
          </a:bodyPr>
          <a:lstStyle>
            <a:lvl1pPr defTabSz="1001713">
              <a:defRPr sz="2400">
                <a:solidFill>
                  <a:schemeClr val="tx1"/>
                </a:solidFill>
                <a:latin typeface="Arial Narrow" charset="0"/>
                <a:ea typeface="ＭＳ Ｐゴシック" charset="0"/>
                <a:cs typeface="ＭＳ Ｐゴシック" charset="0"/>
              </a:defRPr>
            </a:lvl1pPr>
            <a:lvl2pPr marL="37931725" indent="-37474525" defTabSz="1001713">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pPr>
              <a:spcBef>
                <a:spcPct val="50000"/>
              </a:spcBef>
            </a:pPr>
            <a:r>
              <a:rPr lang="en-US" sz="1000" b="1">
                <a:solidFill>
                  <a:schemeClr val="tx2"/>
                </a:solidFill>
              </a:rPr>
              <a:t>Page </a:t>
            </a:r>
            <a:fld id="{AAE1E602-D310-0A4F-9C85-3F37BE438F83}" type="slidenum">
              <a:rPr lang="en-US" sz="1000" b="1">
                <a:solidFill>
                  <a:schemeClr val="tx2"/>
                </a:solidFill>
              </a:rPr>
              <a:pPr>
                <a:spcBef>
                  <a:spcPct val="50000"/>
                </a:spcBef>
              </a:pPr>
              <a:t>‹#›</a:t>
            </a:fld>
            <a:endParaRPr lang="en-US" sz="1000" b="1">
              <a:solidFill>
                <a:schemeClr val="tx2"/>
              </a:solidFill>
            </a:endParaRPr>
          </a:p>
        </p:txBody>
      </p:sp>
      <p:sp>
        <p:nvSpPr>
          <p:cNvPr id="3080" name="Text Box 8"/>
          <p:cNvSpPr txBox="1">
            <a:spLocks noChangeArrowheads="1"/>
          </p:cNvSpPr>
          <p:nvPr/>
        </p:nvSpPr>
        <p:spPr bwMode="auto">
          <a:xfrm>
            <a:off x="8108081" y="238290"/>
            <a:ext cx="202544" cy="255127"/>
          </a:xfrm>
          <a:prstGeom prst="rect">
            <a:avLst/>
          </a:prstGeom>
          <a:noFill/>
          <a:ln w="25400">
            <a:noFill/>
            <a:miter lim="800000"/>
            <a:headEnd type="none" w="sm" len="sm"/>
            <a:tailEnd type="none" w="sm" len="sm"/>
          </a:ln>
          <a:effectLst/>
        </p:spPr>
        <p:txBody>
          <a:bodyPr wrap="none" lIns="100261" tIns="50130" rIns="100261" bIns="50130">
            <a:spAutoFit/>
          </a:bodyPr>
          <a:lstStyle/>
          <a:p>
            <a:pPr algn="r" defTabSz="1001713">
              <a:defRPr/>
            </a:pPr>
            <a:endParaRPr lang="fr-FR" sz="1000" b="1">
              <a:solidFill>
                <a:schemeClr val="tx2"/>
              </a:solidFill>
              <a:latin typeface="Arial Narrow" pitchFamily="1" charset="0"/>
              <a:ea typeface="+mn-ea"/>
              <a:cs typeface="+mn-cs"/>
            </a:endParaRPr>
          </a:p>
        </p:txBody>
      </p:sp>
    </p:spTree>
    <p:extLst>
      <p:ext uri="{BB962C8B-B14F-4D97-AF65-F5344CB8AC3E}">
        <p14:creationId xmlns:p14="http://schemas.microsoft.com/office/powerpoint/2010/main" val="28307193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50765" y="-23828"/>
            <a:ext cx="4029458" cy="346712"/>
          </a:xfrm>
          <a:prstGeom prst="rect">
            <a:avLst/>
          </a:prstGeom>
          <a:noFill/>
          <a:ln w="9525">
            <a:noFill/>
            <a:miter lim="800000"/>
            <a:headEnd/>
            <a:tailEnd/>
          </a:ln>
          <a:effectLst/>
        </p:spPr>
        <p:txBody>
          <a:bodyPr vert="horz" wrap="square" lIns="18732" tIns="0" rIns="18732" bIns="0" numCol="1" anchor="t" anchorCtr="0" compatLnSpc="1">
            <a:prstTxWarp prst="textNoShape">
              <a:avLst/>
            </a:prstTxWarp>
          </a:bodyPr>
          <a:lstStyle>
            <a:lvl1pPr algn="l" defTabSz="898525">
              <a:defRPr sz="1000" i="1">
                <a:latin typeface="Arial" charset="0"/>
                <a:ea typeface="+mn-ea"/>
                <a:cs typeface="+mn-cs"/>
              </a:defRPr>
            </a:lvl1pPr>
          </a:lstStyle>
          <a:p>
            <a:pPr>
              <a:defRPr/>
            </a:pPr>
            <a:endParaRPr lang="en-US"/>
          </a:p>
        </p:txBody>
      </p:sp>
      <p:sp>
        <p:nvSpPr>
          <p:cNvPr id="2051" name="Rectangle 3"/>
          <p:cNvSpPr>
            <a:spLocks noGrp="1" noChangeArrowheads="1"/>
          </p:cNvSpPr>
          <p:nvPr>
            <p:ph type="dt" idx="1"/>
          </p:nvPr>
        </p:nvSpPr>
        <p:spPr bwMode="auto">
          <a:xfrm>
            <a:off x="5184359" y="-23828"/>
            <a:ext cx="3927927" cy="346712"/>
          </a:xfrm>
          <a:prstGeom prst="rect">
            <a:avLst/>
          </a:prstGeom>
          <a:noFill/>
          <a:ln w="9525">
            <a:noFill/>
            <a:miter lim="800000"/>
            <a:headEnd/>
            <a:tailEnd/>
          </a:ln>
          <a:effectLst/>
        </p:spPr>
        <p:txBody>
          <a:bodyPr vert="horz" wrap="square" lIns="18732" tIns="0" rIns="18732" bIns="0" numCol="1" anchor="t" anchorCtr="0" compatLnSpc="1">
            <a:prstTxWarp prst="textNoShape">
              <a:avLst/>
            </a:prstTxWarp>
          </a:bodyPr>
          <a:lstStyle>
            <a:lvl1pPr algn="r" defTabSz="898525">
              <a:defRPr sz="1000" i="1">
                <a:latin typeface="Arial" charset="0"/>
                <a:ea typeface="+mn-ea"/>
                <a:cs typeface="+mn-cs"/>
              </a:defRPr>
            </a:lvl1pPr>
          </a:lstStyle>
          <a:p>
            <a:pPr>
              <a:defRPr/>
            </a:pPr>
            <a:endParaRPr lang="en-US"/>
          </a:p>
        </p:txBody>
      </p:sp>
      <p:sp>
        <p:nvSpPr>
          <p:cNvPr id="15364" name="Rectangle 4"/>
          <p:cNvSpPr>
            <a:spLocks noGrp="1" noRot="1" noChangeAspect="1" noChangeArrowheads="1" noTextEdit="1"/>
          </p:cNvSpPr>
          <p:nvPr>
            <p:ph type="sldImg" idx="2"/>
          </p:nvPr>
        </p:nvSpPr>
        <p:spPr bwMode="auto">
          <a:xfrm>
            <a:off x="2870200" y="508000"/>
            <a:ext cx="3425825" cy="2570163"/>
          </a:xfrm>
          <a:prstGeom prst="rect">
            <a:avLst/>
          </a:prstGeom>
          <a:noFill/>
          <a:ln w="12700">
            <a:solidFill>
              <a:schemeClr val="tx1"/>
            </a:solidFill>
            <a:miter lim="800000"/>
            <a:headEnd/>
            <a:tailEnd/>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Lst>
        </p:spPr>
      </p:sp>
      <p:sp>
        <p:nvSpPr>
          <p:cNvPr id="2053" name="Rectangle 5"/>
          <p:cNvSpPr>
            <a:spLocks noGrp="1" noChangeArrowheads="1"/>
          </p:cNvSpPr>
          <p:nvPr>
            <p:ph type="body" sz="quarter" idx="3"/>
          </p:nvPr>
        </p:nvSpPr>
        <p:spPr bwMode="auto">
          <a:xfrm>
            <a:off x="1260660" y="3265765"/>
            <a:ext cx="6641731" cy="3115642"/>
          </a:xfrm>
          <a:prstGeom prst="rect">
            <a:avLst/>
          </a:prstGeom>
          <a:noFill/>
          <a:ln w="9525">
            <a:noFill/>
            <a:miter lim="800000"/>
            <a:headEnd/>
            <a:tailEnd/>
          </a:ln>
          <a:effectLst/>
        </p:spPr>
        <p:txBody>
          <a:bodyPr vert="horz" wrap="square" lIns="90537" tIns="45269" rIns="90537" bIns="4526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4" name="Rectangle 6"/>
          <p:cNvSpPr>
            <a:spLocks noGrp="1" noChangeArrowheads="1"/>
          </p:cNvSpPr>
          <p:nvPr>
            <p:ph type="ftr" sz="quarter" idx="4"/>
          </p:nvPr>
        </p:nvSpPr>
        <p:spPr bwMode="auto">
          <a:xfrm>
            <a:off x="-50765" y="6554167"/>
            <a:ext cx="4029458" cy="346712"/>
          </a:xfrm>
          <a:prstGeom prst="rect">
            <a:avLst/>
          </a:prstGeom>
          <a:noFill/>
          <a:ln w="9525">
            <a:noFill/>
            <a:miter lim="800000"/>
            <a:headEnd/>
            <a:tailEnd/>
          </a:ln>
          <a:effectLst/>
        </p:spPr>
        <p:txBody>
          <a:bodyPr vert="horz" wrap="square" lIns="18732" tIns="0" rIns="18732" bIns="0" numCol="1" anchor="b" anchorCtr="0" compatLnSpc="1">
            <a:prstTxWarp prst="textNoShape">
              <a:avLst/>
            </a:prstTxWarp>
          </a:bodyPr>
          <a:lstStyle>
            <a:lvl1pPr algn="l" defTabSz="898525">
              <a:defRPr sz="1000" i="1">
                <a:latin typeface="Arial" charset="0"/>
                <a:ea typeface="+mn-ea"/>
                <a:cs typeface="+mn-cs"/>
              </a:defRPr>
            </a:lvl1pPr>
          </a:lstStyle>
          <a:p>
            <a:pPr>
              <a:defRPr/>
            </a:pPr>
            <a:r>
              <a:rPr lang="en-US"/>
              <a:t>Page </a:t>
            </a:r>
          </a:p>
        </p:txBody>
      </p:sp>
      <p:sp>
        <p:nvSpPr>
          <p:cNvPr id="2055" name="Rectangle 7"/>
          <p:cNvSpPr>
            <a:spLocks noGrp="1" noChangeArrowheads="1"/>
          </p:cNvSpPr>
          <p:nvPr>
            <p:ph type="sldNum" sz="quarter" idx="5"/>
          </p:nvPr>
        </p:nvSpPr>
        <p:spPr bwMode="auto">
          <a:xfrm>
            <a:off x="5184359" y="6554167"/>
            <a:ext cx="3927927" cy="346712"/>
          </a:xfrm>
          <a:prstGeom prst="rect">
            <a:avLst/>
          </a:prstGeom>
          <a:noFill/>
          <a:ln w="9525">
            <a:noFill/>
            <a:miter lim="800000"/>
            <a:headEnd/>
            <a:tailEnd/>
          </a:ln>
          <a:effectLst/>
        </p:spPr>
        <p:txBody>
          <a:bodyPr vert="horz" wrap="square" lIns="18732" tIns="0" rIns="18732" bIns="0" numCol="1" anchor="b" anchorCtr="0" compatLnSpc="1">
            <a:prstTxWarp prst="textNoShape">
              <a:avLst/>
            </a:prstTxWarp>
          </a:bodyPr>
          <a:lstStyle>
            <a:lvl1pPr algn="r" defTabSz="898525">
              <a:defRPr sz="1000" i="1">
                <a:latin typeface="Arial" charset="0"/>
              </a:defRPr>
            </a:lvl1pPr>
          </a:lstStyle>
          <a:p>
            <a:fld id="{B4BF2642-E1A3-DA48-9091-D2C5B3407739}" type="slidenum">
              <a:rPr lang="en-US"/>
              <a:pPr/>
              <a:t>‹#›</a:t>
            </a:fld>
            <a:endParaRPr lang="en-US"/>
          </a:p>
        </p:txBody>
      </p:sp>
    </p:spTree>
    <p:extLst>
      <p:ext uri="{BB962C8B-B14F-4D97-AF65-F5344CB8AC3E}">
        <p14:creationId xmlns:p14="http://schemas.microsoft.com/office/powerpoint/2010/main" val="25947451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Narrow" pitchFamily="1"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Narrow" pitchFamily="1"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Narrow" pitchFamily="1"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Narrow" pitchFamily="1"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Narrow" pitchFamily="1" charset="0"/>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a:solidFill>
                  <a:schemeClr val="tx1"/>
                </a:solidFill>
                <a:latin typeface="Arial Narrow" charset="0"/>
                <a:ea typeface="ＭＳ Ｐゴシック" charset="0"/>
                <a:cs typeface="ＭＳ Ｐゴシック" charset="0"/>
              </a:defRPr>
            </a:lvl1pPr>
            <a:lvl2pPr marL="37931725" indent="-37474525" defTabSz="898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8EA700F8-2624-7D4D-AB8C-F4055832AE6E}" type="slidenum">
              <a:rPr lang="en-US" sz="1000">
                <a:latin typeface="Arial" charset="0"/>
              </a:rPr>
              <a:pPr/>
              <a:t>1</a:t>
            </a:fld>
            <a:endParaRPr lang="en-US" sz="1000">
              <a:latin typeface="Arial" charset="0"/>
            </a:endParaRPr>
          </a:p>
        </p:txBody>
      </p:sp>
      <p:sp>
        <p:nvSpPr>
          <p:cNvPr id="17411" name="Rectangle 2"/>
          <p:cNvSpPr>
            <a:spLocks noGrp="1" noRot="1" noChangeAspect="1" noChangeArrowheads="1" noTextEdit="1"/>
          </p:cNvSpPr>
          <p:nvPr>
            <p:ph type="sldImg"/>
          </p:nvPr>
        </p:nvSpPr>
        <p:spPr>
          <a:solidFill>
            <a:srgbClr val="FFFFFF"/>
          </a:solidFill>
          <a:ln/>
        </p:spPr>
      </p:sp>
      <p:sp>
        <p:nvSpPr>
          <p:cNvPr id="17412" name="Rectangle 3"/>
          <p:cNvSpPr>
            <a:spLocks noGrp="1" noChangeArrowheads="1"/>
          </p:cNvSpPr>
          <p:nvPr>
            <p:ph type="body" idx="1"/>
          </p:nvPr>
        </p:nvSpPr>
        <p:spPr>
          <a:solidFill>
            <a:srgbClr val="FFFFFF"/>
          </a:solidFill>
          <a:ln>
            <a:solidFill>
              <a:srgbClr val="000000"/>
            </a:solidFill>
          </a:ln>
          <a:extLst>
            <a:ext uri="{FAA26D3D-D897-4be2-8F04-BA451C77F1D7}">
              <ma14:placeholderFlag xmlns:ma14="http://schemas.microsoft.com/office/mac/drawingml/2011/main" xmlns="" val="1"/>
            </a:ext>
          </a:extLst>
        </p:spPr>
        <p:txBody>
          <a:bodyPr/>
          <a:lstStyle/>
          <a:p>
            <a:endParaRPr lang="fr-FR">
              <a:latin typeface="Arial Narrow" charset="0"/>
              <a:ea typeface="ＭＳ Ｐゴシック" charset="0"/>
              <a:cs typeface="ＭＳ Ｐゴシック"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a:solidFill>
                  <a:schemeClr val="tx1"/>
                </a:solidFill>
                <a:latin typeface="Arial Narrow" charset="0"/>
                <a:ea typeface="ＭＳ Ｐゴシック" charset="0"/>
                <a:cs typeface="ＭＳ Ｐゴシック" charset="0"/>
              </a:defRPr>
            </a:lvl1pPr>
            <a:lvl2pPr marL="37931725" indent="-37474525" defTabSz="898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94C8CC2F-E611-9E4C-B026-040CF60E850A}" type="slidenum">
              <a:rPr lang="en-US" sz="1000">
                <a:latin typeface="Arial" charset="0"/>
              </a:rPr>
              <a:pPr/>
              <a:t>10</a:t>
            </a:fld>
            <a:endParaRPr lang="en-US" sz="1000">
              <a:latin typeface="Arial" charset="0"/>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ea typeface="ＭＳ Ｐゴシック" charset="0"/>
                <a:cs typeface="ＭＳ Ｐゴシック" charset="0"/>
              </a:rPr>
              <a:t>Once the minimum mvi-cover is transformed back using the symbols, the equivalent symbolic cover shows the most compact behavior of the decoder.</a:t>
            </a:r>
          </a:p>
          <a:p>
            <a:r>
              <a:rPr lang="en-US">
                <a:latin typeface="Arial Narrow" charset="0"/>
                <a:ea typeface="ＭＳ Ｐゴシック" charset="0"/>
                <a:cs typeface="ＭＳ Ｐゴシック" charset="0"/>
              </a:rPr>
              <a:t>In the example, the first implicant means that under ad-mode INDEX, any op-code (full literal) implies control CNTA.</a:t>
            </a:r>
          </a:p>
          <a:p>
            <a:r>
              <a:rPr lang="en-US">
                <a:latin typeface="Arial Narrow" charset="0"/>
                <a:ea typeface="ＭＳ Ｐゴシック" charset="0"/>
                <a:cs typeface="ＭＳ Ｐゴシック" charset="0"/>
              </a:rPr>
              <a:t>The second implicant means that under ad-mode DIR, either op-code AND or OR imply control CNTB.</a:t>
            </a:r>
          </a:p>
          <a:p>
            <a:r>
              <a:rPr lang="en-US">
                <a:latin typeface="Arial Narrow" charset="0"/>
                <a:ea typeface="ＭＳ Ｐゴシック" charset="0"/>
                <a:cs typeface="ＭＳ Ｐゴシック" charset="0"/>
              </a:rPr>
              <a:t>Both are examples of compound literals.</a:t>
            </a:r>
          </a:p>
          <a:p>
            <a:endParaRPr lang="en-US">
              <a:latin typeface="Arial Narrow" charset="0"/>
              <a:ea typeface="ＭＳ Ｐゴシック" charset="0"/>
              <a:cs typeface="ＭＳ Ｐゴシック"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a:solidFill>
                  <a:schemeClr val="tx1"/>
                </a:solidFill>
                <a:latin typeface="Arial Narrow" charset="0"/>
                <a:ea typeface="ＭＳ Ｐゴシック" charset="0"/>
                <a:cs typeface="ＭＳ Ｐゴシック" charset="0"/>
              </a:defRPr>
            </a:lvl1pPr>
            <a:lvl2pPr marL="37931725" indent="-37474525" defTabSz="898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81FFA566-0930-1640-8FE6-71E3F1C15D24}" type="slidenum">
              <a:rPr lang="en-US" sz="1000">
                <a:latin typeface="Arial" charset="0"/>
              </a:rPr>
              <a:pPr/>
              <a:t>11</a:t>
            </a:fld>
            <a:endParaRPr lang="en-US" sz="1000">
              <a:latin typeface="Arial" charset="0"/>
            </a:endParaRPr>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ea typeface="ＭＳ Ｐゴシック" charset="0"/>
                <a:cs typeface="ＭＳ Ｐゴシック" charset="0"/>
              </a:rPr>
              <a:t>An important issue is the preservation of the cardinality of such a cover. </a:t>
            </a:r>
          </a:p>
          <a:p>
            <a:r>
              <a:rPr lang="en-US">
                <a:latin typeface="Arial Narrow" charset="0"/>
                <a:ea typeface="ＭＳ Ｐゴシック" charset="0"/>
                <a:cs typeface="ＭＳ Ｐゴシック" charset="0"/>
              </a:rPr>
              <a:t>This can be achieved by searching for an encoding where each mvi-implicant is mapped into one bv-implicant.</a:t>
            </a:r>
          </a:p>
          <a:p>
            <a:endParaRPr lang="en-US">
              <a:latin typeface="Arial Narrow" charset="0"/>
              <a:ea typeface="ＭＳ Ｐゴシック" charset="0"/>
              <a:cs typeface="ＭＳ Ｐゴシック" charset="0"/>
            </a:endParaRPr>
          </a:p>
          <a:p>
            <a:r>
              <a:rPr lang="en-US">
                <a:latin typeface="Arial Narrow" charset="0"/>
                <a:ea typeface="ＭＳ Ｐゴシック" charset="0"/>
                <a:cs typeface="ＭＳ Ｐゴシック" charset="0"/>
              </a:rPr>
              <a:t>Hence the encoding of the input symbols must be such that each mv-literal corresponds to only one cube in the binary-valued representation.</a:t>
            </a:r>
          </a:p>
          <a:p>
            <a:r>
              <a:rPr lang="en-US">
                <a:latin typeface="Arial Narrow" charset="0"/>
                <a:ea typeface="ＭＳ Ｐゴシック" charset="0"/>
                <a:cs typeface="ＭＳ Ｐゴシック" charset="0"/>
              </a:rPr>
              <a:t>If a mv-literal has only one 1, then it can be mapped trivially into the cube representing the code of the corresponding symbol.</a:t>
            </a:r>
          </a:p>
          <a:p>
            <a:r>
              <a:rPr lang="en-US">
                <a:latin typeface="Arial Narrow" charset="0"/>
                <a:ea typeface="ＭＳ Ｐゴシック" charset="0"/>
                <a:cs typeface="ＭＳ Ｐゴシック" charset="0"/>
              </a:rPr>
              <a:t>Difficulties arise when a mv-literal has more than one 1s, because the smallest single cube that is always true when the input matches any of the corresponding symbols is the supercube of their codes. Indeed, such a cube may cover other points of the Boolean space.</a:t>
            </a:r>
          </a:p>
          <a:p>
            <a:r>
              <a:rPr lang="en-US">
                <a:latin typeface="Arial Narrow" charset="0"/>
                <a:ea typeface="ＭＳ Ｐゴシック" charset="0"/>
                <a:cs typeface="ＭＳ Ｐゴシック" charset="0"/>
              </a:rPr>
              <a:t>It is important that the supercube does not intersect the code of other symbols not in the literal, otherwise a spurious value may erroneously assert the function.</a:t>
            </a:r>
          </a:p>
          <a:p>
            <a:r>
              <a:rPr lang="en-US">
                <a:latin typeface="Arial Narrow" charset="0"/>
                <a:ea typeface="ＭＳ Ｐゴシック" charset="0"/>
                <a:cs typeface="ＭＳ Ｐゴシック" charset="0"/>
              </a:rPr>
              <a:t>It is obvious that full literals do not create problems, because any input would make them \true. Hence they can be translated into the universal cube and pose no constraint on the encoding.</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a:solidFill>
                  <a:schemeClr val="tx1"/>
                </a:solidFill>
                <a:latin typeface="Arial Narrow" charset="0"/>
                <a:ea typeface="ＭＳ Ｐゴシック" charset="0"/>
                <a:cs typeface="ＭＳ Ｐゴシック" charset="0"/>
              </a:defRPr>
            </a:lvl1pPr>
            <a:lvl2pPr marL="37931725" indent="-37474525" defTabSz="898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C9D9C63C-9A69-5C4A-A538-CAE79EEBCB31}" type="slidenum">
              <a:rPr lang="en-US" sz="1000">
                <a:latin typeface="Arial" charset="0"/>
              </a:rPr>
              <a:pPr/>
              <a:t>12</a:t>
            </a:fld>
            <a:endParaRPr lang="en-US" sz="1000">
              <a:latin typeface="Arial" charset="0"/>
            </a:endParaRPr>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ea typeface="ＭＳ Ｐゴシック" charset="0"/>
                <a:cs typeface="ＭＳ Ｐゴシック" charset="0"/>
              </a:rPr>
              <a:t>In the picture on the left the codes are valid. </a:t>
            </a:r>
          </a:p>
          <a:p>
            <a:r>
              <a:rPr lang="en-US">
                <a:latin typeface="Arial Narrow" charset="0"/>
                <a:ea typeface="ＭＳ Ｐゴシック" charset="0"/>
                <a:cs typeface="ＭＳ Ｐゴシック" charset="0"/>
              </a:rPr>
              <a:t>Indeed, the supercubes are 0*, 1* and *1 respectively.</a:t>
            </a:r>
          </a:p>
          <a:p>
            <a:r>
              <a:rPr lang="en-US">
                <a:latin typeface="Arial Narrow" charset="0"/>
                <a:ea typeface="ＭＳ Ｐゴシック" charset="0"/>
                <a:cs typeface="ＭＳ Ｐゴシック" charset="0"/>
              </a:rPr>
              <a:t>In the picture on the right the codes are invalid. </a:t>
            </a:r>
          </a:p>
          <a:p>
            <a:r>
              <a:rPr lang="en-US">
                <a:latin typeface="Arial Narrow" charset="0"/>
                <a:ea typeface="ＭＳ Ｐゴシック" charset="0"/>
                <a:cs typeface="ＭＳ Ｐゴシック" charset="0"/>
              </a:rPr>
              <a:t>Now, the supercubes corresponding to {AND,OR} and to {JMP,ADD} are both **, and intersect the other codes. T</a:t>
            </a:r>
          </a:p>
          <a:p>
            <a:r>
              <a:rPr lang="en-US">
                <a:latin typeface="Arial Narrow" charset="0"/>
                <a:ea typeface="ＭＳ Ｐゴシック" charset="0"/>
                <a:cs typeface="ＭＳ Ｐゴシック" charset="0"/>
              </a:rPr>
              <a:t>his would cause any op-code to make that mv-literal true, erroneously.</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a:solidFill>
                  <a:schemeClr val="tx1"/>
                </a:solidFill>
                <a:latin typeface="Arial Narrow" charset="0"/>
                <a:ea typeface="ＭＳ Ｐゴシック" charset="0"/>
                <a:cs typeface="ＭＳ Ｐゴシック" charset="0"/>
              </a:defRPr>
            </a:lvl1pPr>
            <a:lvl2pPr marL="37931725" indent="-37474525" defTabSz="898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4B6050B4-945A-5B40-A1C6-D04E72EC4B48}" type="slidenum">
              <a:rPr lang="en-US" sz="1000">
                <a:latin typeface="Arial" charset="0"/>
              </a:rPr>
              <a:pPr/>
              <a:t>13</a:t>
            </a:fld>
            <a:endParaRPr lang="en-US" sz="1000">
              <a:latin typeface="Arial" charset="0"/>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ea typeface="ＭＳ Ｐゴシック" charset="0"/>
                <a:cs typeface="ＭＳ Ｐゴシック" charset="0"/>
              </a:rPr>
              <a:t>Once the codes are chosen, they can be replaced in the cover.</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a:solidFill>
                  <a:schemeClr val="tx1"/>
                </a:solidFill>
                <a:latin typeface="Arial Narrow" charset="0"/>
                <a:ea typeface="ＭＳ Ｐゴシック" charset="0"/>
                <a:cs typeface="ＭＳ Ｐゴシック" charset="0"/>
              </a:defRPr>
            </a:lvl1pPr>
            <a:lvl2pPr marL="37931725" indent="-37474525" defTabSz="898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9886D46C-078E-6A4C-ACA0-9965793874F5}" type="slidenum">
              <a:rPr lang="en-US" sz="1000">
                <a:latin typeface="Arial" charset="0"/>
              </a:rPr>
              <a:pPr/>
              <a:t>14</a:t>
            </a:fld>
            <a:endParaRPr lang="en-US" sz="1000">
              <a:latin typeface="Arial" charset="0"/>
            </a:endParaRP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ea typeface="ＭＳ Ｐゴシック" charset="0"/>
                <a:cs typeface="ＭＳ Ｐゴシック" charset="0"/>
              </a:rPr>
              <a:t>The encoding problem can be modeled by a binary  constraint matrix </a:t>
            </a:r>
            <a:r>
              <a:rPr lang="en-US" b="1">
                <a:latin typeface="Arial Narrow" charset="0"/>
                <a:ea typeface="ＭＳ Ｐゴシック" charset="0"/>
                <a:cs typeface="ＭＳ Ｐゴシック" charset="0"/>
              </a:rPr>
              <a:t>A</a:t>
            </a:r>
            <a:r>
              <a:rPr lang="en-US">
                <a:latin typeface="Arial Narrow" charset="0"/>
                <a:ea typeface="ＭＳ Ｐゴシック" charset="0"/>
                <a:cs typeface="ＭＳ Ｐゴシック" charset="0"/>
              </a:rPr>
              <a:t>, whose n_r rows are the field of the optimized cover corresponding to the symbol set </a:t>
            </a:r>
            <a:r>
              <a:rPr lang="en-US" i="1">
                <a:latin typeface="Arial Narrow" charset="0"/>
                <a:ea typeface="ＭＳ Ｐゴシック" charset="0"/>
                <a:cs typeface="ＭＳ Ｐゴシック" charset="0"/>
              </a:rPr>
              <a:t>S</a:t>
            </a:r>
            <a:r>
              <a:rPr lang="en-US">
                <a:latin typeface="Arial Narrow" charset="0"/>
                <a:ea typeface="ＭＳ Ｐゴシック" charset="0"/>
                <a:cs typeface="ＭＳ Ｐゴシック" charset="0"/>
              </a:rPr>
              <a:t> under consideration.</a:t>
            </a:r>
          </a:p>
          <a:p>
            <a:r>
              <a:rPr lang="en-US">
                <a:latin typeface="Arial Narrow" charset="0"/>
                <a:ea typeface="ＭＳ Ｐゴシック" charset="0"/>
                <a:cs typeface="ＭＳ Ｐゴシック" charset="0"/>
              </a:rPr>
              <a:t>Note that full literals and literals with cardinality one can be dropped, because they do not represent encoding constraints.</a:t>
            </a:r>
          </a:p>
          <a:p>
            <a:r>
              <a:rPr lang="en-US">
                <a:latin typeface="Arial Narrow" charset="0"/>
                <a:ea typeface="ＭＳ Ｐゴシック" charset="0"/>
                <a:cs typeface="ＭＳ Ｐゴシック" charset="0"/>
              </a:rPr>
              <a:t>The matrix has as many columns as the n_s symbols.</a:t>
            </a:r>
          </a:p>
          <a:p>
            <a:r>
              <a:rPr lang="en-US">
                <a:latin typeface="Arial Narrow" charset="0"/>
                <a:ea typeface="ＭＳ Ｐゴシック" charset="0"/>
                <a:cs typeface="ＭＳ Ｐゴシック" charset="0"/>
              </a:rPr>
              <a:t>The codes of the symbols are represented by a binary matrix </a:t>
            </a:r>
            <a:r>
              <a:rPr lang="en-US" b="1">
                <a:latin typeface="Arial Narrow" charset="0"/>
                <a:ea typeface="ＭＳ Ｐゴシック" charset="0"/>
                <a:cs typeface="ＭＳ Ｐゴシック" charset="0"/>
              </a:rPr>
              <a:t>E</a:t>
            </a:r>
            <a:r>
              <a:rPr lang="en-US">
                <a:latin typeface="Arial Narrow" charset="0"/>
                <a:ea typeface="ＭＳ Ｐゴシック" charset="0"/>
                <a:cs typeface="ＭＳ Ｐゴシック" charset="0"/>
              </a:rPr>
              <a:t>, which is the unknown of the problem. Each row of </a:t>
            </a:r>
            <a:r>
              <a:rPr lang="en-US" b="1">
                <a:latin typeface="Arial Narrow" charset="0"/>
                <a:ea typeface="ＭＳ Ｐゴシック" charset="0"/>
                <a:cs typeface="ＭＳ Ｐゴシック" charset="0"/>
              </a:rPr>
              <a:t>E</a:t>
            </a:r>
            <a:r>
              <a:rPr lang="en-US">
                <a:latin typeface="Arial Narrow" charset="0"/>
                <a:ea typeface="ＭＳ Ｐゴシック" charset="0"/>
                <a:cs typeface="ＭＳ Ｐゴシック" charset="0"/>
              </a:rPr>
              <a:t> is the encoding of a symbol.</a:t>
            </a:r>
          </a:p>
          <a:p>
            <a:r>
              <a:rPr lang="en-US">
                <a:latin typeface="Arial Narrow" charset="0"/>
                <a:ea typeface="ＭＳ Ｐゴシック" charset="0"/>
                <a:cs typeface="ＭＳ Ｐゴシック" charset="0"/>
              </a:rPr>
              <a:t>The code length n_b is also an unknown.</a:t>
            </a:r>
          </a:p>
          <a:p>
            <a:endParaRPr lang="en-US">
              <a:latin typeface="Arial Narrow" charset="0"/>
              <a:ea typeface="ＭＳ Ｐゴシック" charset="0"/>
              <a:cs typeface="ＭＳ Ｐゴシック"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a:solidFill>
                  <a:schemeClr val="tx1"/>
                </a:solidFill>
                <a:latin typeface="Arial Narrow" charset="0"/>
                <a:ea typeface="ＭＳ Ｐゴシック" charset="0"/>
                <a:cs typeface="ＭＳ Ｐゴシック" charset="0"/>
              </a:defRPr>
            </a:lvl1pPr>
            <a:lvl2pPr marL="37931725" indent="-37474525" defTabSz="898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20528817-6F95-A745-9935-D07D089FF522}" type="slidenum">
              <a:rPr lang="en-US" sz="1000">
                <a:latin typeface="Arial" charset="0"/>
              </a:rPr>
              <a:pPr/>
              <a:t>15</a:t>
            </a:fld>
            <a:endParaRPr lang="en-US" sz="1000">
              <a:latin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ea typeface="ＭＳ Ｐゴシック" charset="0"/>
                <a:cs typeface="ＭＳ Ｐゴシック" charset="0"/>
              </a:rPr>
              <a:t>For the minimum cover of the instruction decoder example, there are the corresponding matrices.</a:t>
            </a:r>
          </a:p>
          <a:p>
            <a:r>
              <a:rPr lang="en-US">
                <a:latin typeface="Arial Narrow" charset="0"/>
                <a:ea typeface="ＭＳ Ｐゴシック" charset="0"/>
                <a:cs typeface="ＭＳ Ｐゴシック" charset="0"/>
              </a:rPr>
              <a:t>Note that </a:t>
            </a:r>
            <a:r>
              <a:rPr lang="en-US" b="1">
                <a:latin typeface="Arial Narrow" charset="0"/>
                <a:ea typeface="ＭＳ Ｐゴシック" charset="0"/>
                <a:cs typeface="ＭＳ Ｐゴシック" charset="0"/>
              </a:rPr>
              <a:t>A</a:t>
            </a:r>
            <a:r>
              <a:rPr lang="en-US">
                <a:latin typeface="Arial Narrow" charset="0"/>
                <a:ea typeface="ＭＳ Ｐゴシック" charset="0"/>
                <a:cs typeface="ＭＳ Ｐゴシック" charset="0"/>
              </a:rPr>
              <a:t> specifies the problem, while </a:t>
            </a:r>
            <a:r>
              <a:rPr lang="en-US" b="1">
                <a:latin typeface="Arial Narrow" charset="0"/>
                <a:ea typeface="ＭＳ Ｐゴシック" charset="0"/>
                <a:cs typeface="ＭＳ Ｐゴシック" charset="0"/>
              </a:rPr>
              <a:t>E</a:t>
            </a:r>
            <a:r>
              <a:rPr lang="en-US">
                <a:latin typeface="Arial Narrow" charset="0"/>
                <a:ea typeface="ＭＳ Ｐゴシック" charset="0"/>
                <a:cs typeface="ＭＳ Ｐゴシック" charset="0"/>
              </a:rPr>
              <a:t> is the solution.</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a:solidFill>
                  <a:schemeClr val="tx1"/>
                </a:solidFill>
                <a:latin typeface="Arial Narrow" charset="0"/>
                <a:ea typeface="ＭＳ Ｐゴシック" charset="0"/>
                <a:cs typeface="ＭＳ Ｐゴシック" charset="0"/>
              </a:defRPr>
            </a:lvl1pPr>
            <a:lvl2pPr marL="37931725" indent="-37474525" defTabSz="898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0A2246C7-AF89-044C-BF0F-0CAA44FF0B8D}" type="slidenum">
              <a:rPr lang="en-US" sz="1000">
                <a:latin typeface="Arial" charset="0"/>
              </a:rPr>
              <a:pPr/>
              <a:t>16</a:t>
            </a:fld>
            <a:endParaRPr lang="en-US" sz="1000">
              <a:latin typeface="Arial" charset="0"/>
            </a:endParaRPr>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ea typeface="ＭＳ Ｐゴシック" charset="0"/>
                <a:cs typeface="ＭＳ Ｐゴシック" charset="0"/>
              </a:rPr>
              <a:t>The optimum input encoding problem can be stated as this.</a:t>
            </a:r>
          </a:p>
          <a:p>
            <a:r>
              <a:rPr lang="en-US">
                <a:latin typeface="Arial Narrow" charset="0"/>
                <a:ea typeface="ＭＳ Ｐゴシック" charset="0"/>
                <a:cs typeface="ＭＳ Ｐゴシック" charset="0"/>
              </a:rPr>
              <a:t>It is intractable.</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a:solidFill>
                  <a:schemeClr val="tx1"/>
                </a:solidFill>
                <a:latin typeface="Arial Narrow" charset="0"/>
                <a:ea typeface="ＭＳ Ｐゴシック" charset="0"/>
                <a:cs typeface="ＭＳ Ｐゴシック" charset="0"/>
              </a:defRPr>
            </a:lvl1pPr>
            <a:lvl2pPr marL="37931725" indent="-37474525" defTabSz="898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3CF69DB6-F265-8A4E-8258-FA919CC6EBDC}" type="slidenum">
              <a:rPr lang="en-US" sz="1000">
                <a:latin typeface="Arial" charset="0"/>
              </a:rPr>
              <a:pPr/>
              <a:t>17</a:t>
            </a:fld>
            <a:endParaRPr lang="en-US" sz="1000">
              <a:latin typeface="Arial" charset="0"/>
            </a:endParaRPr>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ea typeface="ＭＳ Ｐゴシック" charset="0"/>
                <a:cs typeface="ＭＳ Ｐゴシック" charset="0"/>
              </a:rPr>
              <a:t>Exact encoding algorithms have been proposed, that transform the encoding problem into a covering or a coloring problem.</a:t>
            </a:r>
          </a:p>
          <a:p>
            <a:r>
              <a:rPr lang="en-US">
                <a:latin typeface="Arial Narrow" charset="0"/>
                <a:ea typeface="ＭＳ Ｐゴシック" charset="0"/>
                <a:cs typeface="ＭＳ Ｐゴシック" charset="0"/>
              </a:rPr>
              <a:t>They rely on the notion of dichotomy, that is a bipartition of a subset of the symbol set </a:t>
            </a:r>
            <a:r>
              <a:rPr lang="en-US" i="1">
                <a:latin typeface="Arial Narrow" charset="0"/>
                <a:ea typeface="ＭＳ Ｐゴシック" charset="0"/>
                <a:cs typeface="ＭＳ Ｐゴシック" charset="0"/>
              </a:rPr>
              <a:t>S</a:t>
            </a:r>
            <a:r>
              <a:rPr lang="en-US">
                <a:latin typeface="Arial Narrow" charset="0"/>
                <a:ea typeface="ＭＳ Ｐゴシック" charset="0"/>
                <a:cs typeface="ＭＳ Ｐゴシック" charset="0"/>
              </a:rPr>
              <a:t>.</a:t>
            </a:r>
          </a:p>
          <a:p>
            <a:r>
              <a:rPr lang="en-US">
                <a:latin typeface="Arial Narrow" charset="0"/>
                <a:ea typeface="ＭＳ Ｐゴシック" charset="0"/>
                <a:cs typeface="ＭＳ Ｐゴシック" charset="0"/>
              </a:rPr>
              <a:t>The rationale is that any column of matrix </a:t>
            </a:r>
            <a:r>
              <a:rPr lang="en-US" b="1">
                <a:latin typeface="Arial Narrow" charset="0"/>
                <a:ea typeface="ＭＳ Ｐゴシック" charset="0"/>
                <a:cs typeface="ＭＳ Ｐゴシック" charset="0"/>
              </a:rPr>
              <a:t>E</a:t>
            </a:r>
            <a:r>
              <a:rPr lang="en-US">
                <a:latin typeface="Arial Narrow" charset="0"/>
                <a:ea typeface="ＭＳ Ｐゴシック" charset="0"/>
                <a:cs typeface="ＭＳ Ｐゴシック" charset="0"/>
              </a:rPr>
              <a:t> corresponds to a bipartition, induced by the assignment of bit 1 or bit 0 to each code.</a:t>
            </a:r>
          </a:p>
          <a:p>
            <a:r>
              <a:rPr lang="en-US">
                <a:latin typeface="Arial Narrow" charset="0"/>
                <a:ea typeface="ＭＳ Ｐゴシック" charset="0"/>
                <a:cs typeface="ＭＳ Ｐゴシック" charset="0"/>
              </a:rPr>
              <a:t>An encoding matrix is then equivalent to a set of bipartitions.</a:t>
            </a:r>
          </a:p>
          <a:p>
            <a:r>
              <a:rPr lang="en-US">
                <a:latin typeface="Arial Narrow" charset="0"/>
                <a:ea typeface="ＭＳ Ｐゴシック" charset="0"/>
                <a:cs typeface="ＭＳ Ｐゴシック" charset="0"/>
              </a:rPr>
              <a:t>To determine such a set, we need to consider the constraints and how they induce appropriate bipartitions.</a:t>
            </a:r>
          </a:p>
          <a:p>
            <a:endParaRPr lang="en-US">
              <a:latin typeface="Arial Narrow" charset="0"/>
              <a:ea typeface="ＭＳ Ｐゴシック" charset="0"/>
              <a:cs typeface="ＭＳ Ｐゴシック"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a:solidFill>
                  <a:schemeClr val="tx1"/>
                </a:solidFill>
                <a:latin typeface="Arial Narrow" charset="0"/>
                <a:ea typeface="ＭＳ Ｐゴシック" charset="0"/>
                <a:cs typeface="ＭＳ Ｐゴシック" charset="0"/>
              </a:defRPr>
            </a:lvl1pPr>
            <a:lvl2pPr marL="37931725" indent="-37474525" defTabSz="898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9E166A00-1578-614F-9C37-E26CACB1A466}" type="slidenum">
              <a:rPr lang="en-US" sz="1000">
                <a:latin typeface="Arial" charset="0"/>
              </a:rPr>
              <a:pPr/>
              <a:t>18</a:t>
            </a:fld>
            <a:endParaRPr lang="en-US" sz="1000">
              <a:latin typeface="Arial" charset="0"/>
            </a:endParaRPr>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ea typeface="ＭＳ Ｐゴシック" charset="0"/>
                <a:cs typeface="ＭＳ Ｐゴシック" charset="0"/>
              </a:rPr>
              <a:t>Dichotomies and seed dichotomies are defined above.</a:t>
            </a:r>
          </a:p>
          <a:p>
            <a:r>
              <a:rPr lang="en-US">
                <a:latin typeface="Arial Narrow" charset="0"/>
                <a:ea typeface="ＭＳ Ｐゴシック" charset="0"/>
                <a:cs typeface="ＭＳ Ｐゴシック" charset="0"/>
              </a:rPr>
              <a:t>They can be derived from each row of matrix</a:t>
            </a:r>
            <a:r>
              <a:rPr lang="en-US" b="1">
                <a:latin typeface="Arial Narrow" charset="0"/>
                <a:ea typeface="ＭＳ Ｐゴシック" charset="0"/>
                <a:cs typeface="ＭＳ Ｐゴシック" charset="0"/>
              </a:rPr>
              <a:t> A</a:t>
            </a:r>
            <a:r>
              <a:rPr lang="en-US">
                <a:latin typeface="Arial Narrow" charset="0"/>
                <a:ea typeface="ＭＳ Ｐゴシック" charset="0"/>
                <a:cs typeface="ＭＳ Ｐゴシック" charset="0"/>
              </a:rPr>
              <a:t>, and they describe the constraints.</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a:solidFill>
                  <a:schemeClr val="tx1"/>
                </a:solidFill>
                <a:latin typeface="Arial Narrow" charset="0"/>
                <a:ea typeface="ＭＳ Ｐゴシック" charset="0"/>
                <a:cs typeface="ＭＳ Ｐゴシック" charset="0"/>
              </a:defRPr>
            </a:lvl1pPr>
            <a:lvl2pPr marL="37931725" indent="-37474525" defTabSz="898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52CEB505-43CB-7048-9755-A9747CF8D79C}" type="slidenum">
              <a:rPr lang="en-US" sz="1000">
                <a:latin typeface="Arial" charset="0"/>
              </a:rPr>
              <a:pPr/>
              <a:t>19</a:t>
            </a:fld>
            <a:endParaRPr lang="en-US" sz="1000">
              <a:latin typeface="Arial" charset="0"/>
            </a:endParaRPr>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ea typeface="ＭＳ Ｐゴシック" charset="0"/>
                <a:cs typeface="ＭＳ Ｐゴシック" charset="0"/>
              </a:rPr>
              <a:t>The dichotomy is trivially derived from  the row.</a:t>
            </a:r>
          </a:p>
          <a:p>
            <a:r>
              <a:rPr lang="en-US">
                <a:latin typeface="Arial Narrow" charset="0"/>
                <a:ea typeface="ＭＳ Ｐゴシック" charset="0"/>
                <a:cs typeface="ＭＳ Ｐゴシック" charset="0"/>
              </a:rPr>
              <a:t>The seed dichotomies are derived by splitting the dichotomy, and they express the need that symbols JMP and ADD do not have a code intersecting the supercube of the encoding of symbols AND and OR.</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a:solidFill>
                  <a:schemeClr val="tx1"/>
                </a:solidFill>
                <a:latin typeface="Arial Narrow" charset="0"/>
                <a:ea typeface="ＭＳ Ｐゴシック" charset="0"/>
                <a:cs typeface="ＭＳ Ｐゴシック" charset="0"/>
              </a:defRPr>
            </a:lvl1pPr>
            <a:lvl2pPr marL="37931725" indent="-37474525" defTabSz="898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644D648B-9C05-1646-BE07-D5993D1F53F6}" type="slidenum">
              <a:rPr lang="en-US" sz="1000">
                <a:latin typeface="Arial" charset="0"/>
              </a:rPr>
              <a:pPr/>
              <a:t>2</a:t>
            </a:fld>
            <a:endParaRPr lang="en-US" sz="1000">
              <a:latin typeface="Arial" charset="0"/>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ea typeface="ＭＳ Ｐゴシック" charset="0"/>
                <a:cs typeface="ＭＳ Ｐゴシック" charset="0"/>
              </a:rPr>
              <a:t>We consider extensions to two-level logic optimization  to cope with problems where the choice of the representation of the inputs and/or outputs is free.</a:t>
            </a:r>
          </a:p>
          <a:p>
            <a:r>
              <a:rPr lang="en-US">
                <a:latin typeface="Arial Narrow" charset="0"/>
                <a:ea typeface="ＭＳ Ｐゴシック" charset="0"/>
                <a:cs typeface="ＭＳ Ｐゴシック" charset="0"/>
              </a:rPr>
              <a:t>This problem is relevant for the design of interconnected logic blocks as well as for the encoding of finite-state machines.</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a:solidFill>
                  <a:schemeClr val="tx1"/>
                </a:solidFill>
                <a:latin typeface="Arial Narrow" charset="0"/>
                <a:ea typeface="ＭＳ Ｐゴシック" charset="0"/>
                <a:cs typeface="ＭＳ Ｐゴシック" charset="0"/>
              </a:defRPr>
            </a:lvl1pPr>
            <a:lvl2pPr marL="37931725" indent="-37474525" defTabSz="898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B8C16870-EE09-144E-A7E2-82870E0EAFEE}" type="slidenum">
              <a:rPr lang="en-US" sz="1000">
                <a:latin typeface="Arial" charset="0"/>
              </a:rPr>
              <a:pPr/>
              <a:t>20</a:t>
            </a:fld>
            <a:endParaRPr lang="en-US" sz="1000">
              <a:latin typeface="Arial" charset="0"/>
            </a:endParaRPr>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ea typeface="ＭＳ Ｐゴシック" charset="0"/>
                <a:cs typeface="ＭＳ Ｐゴシック" charset="0"/>
              </a:rPr>
              <a:t>A few properties and operations can be defined over dichotomies.</a:t>
            </a:r>
          </a:p>
          <a:p>
            <a:r>
              <a:rPr lang="en-US">
                <a:latin typeface="Arial Narrow" charset="0"/>
                <a:ea typeface="ＭＳ Ｐゴシック" charset="0"/>
                <a:cs typeface="ＭＳ Ｐゴシック" charset="0"/>
              </a:rPr>
              <a:t>Note that a dichotomy is compatible with the one obtained by exchanging the left and right blocks.</a:t>
            </a:r>
          </a:p>
          <a:p>
            <a:r>
              <a:rPr lang="en-US">
                <a:latin typeface="Arial Narrow" charset="0"/>
                <a:ea typeface="ＭＳ Ｐゴシック" charset="0"/>
                <a:cs typeface="ＭＳ Ｐゴシック" charset="0"/>
              </a:rPr>
              <a:t>This symmetry is typical of the input encoding problem, and is related to the fact that valid encodings are preserved under column complementation. </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a:solidFill>
                  <a:schemeClr val="tx1"/>
                </a:solidFill>
                <a:latin typeface="Arial Narrow" charset="0"/>
                <a:ea typeface="ＭＳ Ｐゴシック" charset="0"/>
                <a:cs typeface="ＭＳ Ｐゴシック" charset="0"/>
              </a:defRPr>
            </a:lvl1pPr>
            <a:lvl2pPr marL="37931725" indent="-37474525" defTabSz="898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B8C16870-EE09-144E-A7E2-82870E0EAFEE}" type="slidenum">
              <a:rPr lang="en-US" sz="1000">
                <a:latin typeface="Arial" charset="0"/>
              </a:rPr>
              <a:pPr/>
              <a:t>21</a:t>
            </a:fld>
            <a:endParaRPr lang="en-US" sz="1000">
              <a:latin typeface="Arial" charset="0"/>
            </a:endParaRPr>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ea typeface="ＭＳ Ｐゴシック" charset="0"/>
                <a:cs typeface="ＭＳ Ｐゴシック" charset="0"/>
              </a:rPr>
              <a:t>A few properties and operations can be defined over dichotomies.</a:t>
            </a:r>
          </a:p>
          <a:p>
            <a:r>
              <a:rPr lang="en-US">
                <a:latin typeface="Arial Narrow" charset="0"/>
                <a:ea typeface="ＭＳ Ｐゴシック" charset="0"/>
                <a:cs typeface="ＭＳ Ｐゴシック" charset="0"/>
              </a:rPr>
              <a:t>Note that a dichotomy is compatible with the one obtained by exchanging the left and right blocks.</a:t>
            </a:r>
          </a:p>
          <a:p>
            <a:r>
              <a:rPr lang="en-US">
                <a:latin typeface="Arial Narrow" charset="0"/>
                <a:ea typeface="ＭＳ Ｐゴシック" charset="0"/>
                <a:cs typeface="ＭＳ Ｐゴシック" charset="0"/>
              </a:rPr>
              <a:t>This symmetry is typical of the input encoding problem, and is related to the fact that valid encodings are preserved under column complementation. </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a:solidFill>
                  <a:schemeClr val="tx1"/>
                </a:solidFill>
                <a:latin typeface="Arial Narrow" charset="0"/>
                <a:ea typeface="ＭＳ Ｐゴシック" charset="0"/>
                <a:cs typeface="ＭＳ Ｐゴシック" charset="0"/>
              </a:defRPr>
            </a:lvl1pPr>
            <a:lvl2pPr marL="37931725" indent="-37474525" defTabSz="898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AD5056E8-E82D-1E4E-A485-562E6DADC761}" type="slidenum">
              <a:rPr lang="en-US" sz="1000">
                <a:latin typeface="Arial" charset="0"/>
              </a:rPr>
              <a:pPr/>
              <a:t>22</a:t>
            </a:fld>
            <a:endParaRPr lang="en-US" sz="1000">
              <a:latin typeface="Arial" charset="0"/>
            </a:endParaRPr>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ea typeface="ＭＳ Ｐゴシック" charset="0"/>
                <a:cs typeface="ＭＳ Ｐゴシック" charset="0"/>
              </a:rPr>
              <a:t>The set of prime dichotomies represent possible bipartitions (with maximal blocks) that are compatible with the constraints. </a:t>
            </a:r>
          </a:p>
          <a:p>
            <a:r>
              <a:rPr lang="en-US">
                <a:latin typeface="Arial Narrow" charset="0"/>
                <a:ea typeface="ＭＳ Ｐゴシック" charset="0"/>
                <a:cs typeface="ＭＳ Ｐゴシック" charset="0"/>
              </a:rPr>
              <a:t>Only a subset of the prime dichotomies is necessary to satisfy the constraints.</a:t>
            </a:r>
          </a:p>
          <a:p>
            <a:r>
              <a:rPr lang="en-US">
                <a:latin typeface="Arial Narrow" charset="0"/>
                <a:ea typeface="ＭＳ Ｐゴシック" charset="0"/>
                <a:cs typeface="ＭＳ Ｐゴシック" charset="0"/>
              </a:rPr>
              <a:t>Namely a subset that covers all seed dichotomies.</a:t>
            </a:r>
          </a:p>
          <a:p>
            <a:r>
              <a:rPr lang="en-US">
                <a:latin typeface="Arial Narrow" charset="0"/>
                <a:ea typeface="ＭＳ Ｐゴシック" charset="0"/>
                <a:cs typeface="ＭＳ Ｐゴシック" charset="0"/>
              </a:rPr>
              <a:t>Hence the encoding problem can be cast as the search of all prime dichotomies that originate from a constraint matrix and  as a minimum covering problem. </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a:solidFill>
                  <a:schemeClr val="tx1"/>
                </a:solidFill>
                <a:latin typeface="Arial Narrow" charset="0"/>
                <a:ea typeface="ＭＳ Ｐゴシック" charset="0"/>
                <a:cs typeface="ＭＳ Ｐゴシック" charset="0"/>
              </a:defRPr>
            </a:lvl1pPr>
            <a:lvl2pPr marL="37931725" indent="-37474525" defTabSz="898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B115D8A0-C28A-CC46-B468-245E57066257}" type="slidenum">
              <a:rPr lang="en-US" sz="1000">
                <a:latin typeface="Arial" charset="0"/>
              </a:rPr>
              <a:pPr/>
              <a:t>23</a:t>
            </a:fld>
            <a:endParaRPr lang="en-US" sz="1000">
              <a:latin typeface="Arial" charset="0"/>
            </a:endParaRPr>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ea typeface="ＭＳ Ｐゴシック" charset="0"/>
                <a:cs typeface="ＭＳ Ｐゴシック" charset="0"/>
              </a:rPr>
              <a:t>This example shows all seed dichotomies (elementary constraints) and all primes.</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a:solidFill>
                  <a:schemeClr val="tx1"/>
                </a:solidFill>
                <a:latin typeface="Arial Narrow" charset="0"/>
                <a:ea typeface="ＭＳ Ｐゴシック" charset="0"/>
                <a:cs typeface="ＭＳ Ｐゴシック" charset="0"/>
              </a:defRPr>
            </a:lvl1pPr>
            <a:lvl2pPr marL="37931725" indent="-37474525" defTabSz="898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B920F075-9942-AE4D-AF05-B64CE58477C7}" type="slidenum">
              <a:rPr lang="en-US" sz="1000">
                <a:latin typeface="Arial" charset="0"/>
              </a:rPr>
              <a:pPr/>
              <a:t>24</a:t>
            </a:fld>
            <a:endParaRPr lang="en-US" sz="1000">
              <a:latin typeface="Arial" charset="0"/>
            </a:endParaRPr>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ea typeface="ＭＳ Ｐゴシック" charset="0"/>
                <a:cs typeface="ＭＳ Ｐゴシック" charset="0"/>
              </a:rPr>
              <a:t>Given a prime dichotomy table, a set of primes that covers all seeds specifies a solution.</a:t>
            </a:r>
          </a:p>
          <a:p>
            <a:r>
              <a:rPr lang="en-US">
                <a:latin typeface="Arial Narrow" charset="0"/>
                <a:ea typeface="ＭＳ Ｐゴシック" charset="0"/>
                <a:cs typeface="ＭＳ Ｐゴシック" charset="0"/>
              </a:rPr>
              <a:t>Namely the first two primes provide a minimum cover.</a:t>
            </a:r>
          </a:p>
          <a:p>
            <a:r>
              <a:rPr lang="en-US">
                <a:latin typeface="Arial Narrow" charset="0"/>
                <a:ea typeface="ＭＳ Ｐゴシック" charset="0"/>
                <a:cs typeface="ＭＳ Ｐゴシック" charset="0"/>
              </a:rPr>
              <a:t>Now, we can obtain a solution </a:t>
            </a:r>
            <a:r>
              <a:rPr lang="en-US" b="1">
                <a:latin typeface="Arial Narrow" charset="0"/>
                <a:ea typeface="ＭＳ Ｐゴシック" charset="0"/>
                <a:cs typeface="ＭＳ Ｐゴシック" charset="0"/>
              </a:rPr>
              <a:t>E</a:t>
            </a:r>
            <a:r>
              <a:rPr lang="en-US">
                <a:latin typeface="Arial Narrow" charset="0"/>
                <a:ea typeface="ＭＳ Ｐゴシック" charset="0"/>
                <a:cs typeface="ＭＳ Ｐゴシック" charset="0"/>
              </a:rPr>
              <a:t> by taking t the two primes as columns for </a:t>
            </a:r>
            <a:r>
              <a:rPr lang="en-US" b="1">
                <a:latin typeface="Arial Narrow" charset="0"/>
                <a:ea typeface="ＭＳ Ｐゴシック" charset="0"/>
                <a:cs typeface="ＭＳ Ｐゴシック" charset="0"/>
              </a:rPr>
              <a:t>E</a:t>
            </a:r>
            <a:r>
              <a:rPr lang="en-US">
                <a:latin typeface="Arial Narrow" charset="0"/>
                <a:ea typeface="ＭＳ Ｐゴシック" charset="0"/>
                <a:cs typeface="ＭＳ Ｐゴシック" charset="0"/>
              </a:rPr>
              <a:t>, and by assigning a 1</a:t>
            </a:r>
            <a:r>
              <a:rPr lang="en-US" b="1">
                <a:latin typeface="Arial Narrow" charset="0"/>
                <a:ea typeface="ＭＳ Ｐゴシック" charset="0"/>
                <a:cs typeface="ＭＳ Ｐゴシック" charset="0"/>
              </a:rPr>
              <a:t> </a:t>
            </a:r>
            <a:r>
              <a:rPr lang="en-US">
                <a:latin typeface="Arial Narrow" charset="0"/>
                <a:ea typeface="ＭＳ Ｐゴシック" charset="0"/>
                <a:cs typeface="ＭＳ Ｐゴシック" charset="0"/>
              </a:rPr>
              <a:t>to the left part entries and a 0 to the right parts.</a:t>
            </a:r>
          </a:p>
          <a:p>
            <a:r>
              <a:rPr lang="en-US">
                <a:latin typeface="Arial Narrow" charset="0"/>
                <a:ea typeface="ＭＳ Ｐゴシック" charset="0"/>
                <a:cs typeface="ＭＳ Ｐゴシック" charset="0"/>
              </a:rPr>
              <a:t>Indeed we have created a partition of the symbol set that satisfies the constraints.</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a:solidFill>
                  <a:schemeClr val="tx1"/>
                </a:solidFill>
                <a:latin typeface="Arial Narrow" charset="0"/>
                <a:ea typeface="ＭＳ Ｐゴシック" charset="0"/>
                <a:cs typeface="ＭＳ Ｐゴシック" charset="0"/>
              </a:defRPr>
            </a:lvl1pPr>
            <a:lvl2pPr marL="37931725" indent="-37474525" defTabSz="898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B5292E79-463C-B241-BCB2-86EFA43855AC}" type="slidenum">
              <a:rPr lang="en-US" sz="1000">
                <a:latin typeface="Arial" charset="0"/>
              </a:rPr>
              <a:pPr/>
              <a:t>26</a:t>
            </a:fld>
            <a:endParaRPr lang="en-US" sz="1000">
              <a:latin typeface="Arial" charset="0"/>
            </a:endParaRPr>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ea typeface="ＭＳ Ｐゴシック" charset="0"/>
                <a:cs typeface="ＭＳ Ｐゴシック" charset="0"/>
              </a:rPr>
              <a:t>A heuristic algorithm is as follows. </a:t>
            </a:r>
          </a:p>
          <a:p>
            <a:r>
              <a:rPr lang="en-US">
                <a:latin typeface="Arial Narrow" charset="0"/>
                <a:ea typeface="ＭＳ Ｐゴシック" charset="0"/>
                <a:cs typeface="ＭＳ Ｐゴシック" charset="0"/>
              </a:rPr>
              <a:t>It does not compute the seed nor the prime dichotomies.</a:t>
            </a:r>
          </a:p>
          <a:p>
            <a:r>
              <a:rPr lang="en-US">
                <a:latin typeface="Arial Narrow" charset="0"/>
                <a:ea typeface="ＭＳ Ｐゴシック" charset="0"/>
                <a:cs typeface="ＭＳ Ｐゴシック" charset="0"/>
              </a:rPr>
              <a:t>It just uses the dichotomies associated with the rows of </a:t>
            </a:r>
            <a:r>
              <a:rPr lang="en-US" b="1">
                <a:latin typeface="Arial Narrow" charset="0"/>
                <a:ea typeface="ＭＳ Ｐゴシック" charset="0"/>
                <a:cs typeface="ＭＳ Ｐゴシック" charset="0"/>
              </a:rPr>
              <a:t>A</a:t>
            </a:r>
            <a:r>
              <a:rPr lang="en-US">
                <a:latin typeface="Arial Narrow" charset="0"/>
                <a:ea typeface="ＭＳ Ｐゴシック" charset="0"/>
                <a:cs typeface="ＭＳ Ｐゴシック" charset="0"/>
              </a:rPr>
              <a:t>.</a:t>
            </a:r>
          </a:p>
          <a:p>
            <a:r>
              <a:rPr lang="en-US">
                <a:latin typeface="Arial Narrow" charset="0"/>
                <a:ea typeface="ＭＳ Ｐゴシック" charset="0"/>
                <a:cs typeface="ＭＳ Ｐゴシック" charset="0"/>
              </a:rPr>
              <a:t>At each step, maximal sets of compatible dichotomies are computed, and the one of largest cardinality is selected. </a:t>
            </a:r>
          </a:p>
          <a:p>
            <a:r>
              <a:rPr lang="en-US">
                <a:latin typeface="Arial Narrow" charset="0"/>
                <a:ea typeface="ＭＳ Ｐゴシック" charset="0"/>
                <a:cs typeface="ＭＳ Ｐゴシック" charset="0"/>
              </a:rPr>
              <a:t>An encoding column satisfying this set of dichotomies is derived and appended to </a:t>
            </a:r>
            <a:r>
              <a:rPr lang="en-US" b="1">
                <a:latin typeface="Arial Narrow" charset="0"/>
                <a:ea typeface="ＭＳ Ｐゴシック" charset="0"/>
                <a:cs typeface="ＭＳ Ｐゴシック" charset="0"/>
              </a:rPr>
              <a:t>E</a:t>
            </a:r>
            <a:r>
              <a:rPr lang="en-US">
                <a:latin typeface="Arial Narrow" charset="0"/>
                <a:ea typeface="ＭＳ Ｐゴシック" charset="0"/>
                <a:cs typeface="ＭＳ Ｐゴシック" charset="0"/>
              </a:rPr>
              <a:t>.</a:t>
            </a:r>
          </a:p>
          <a:p>
            <a:r>
              <a:rPr lang="en-US">
                <a:latin typeface="Arial Narrow" charset="0"/>
                <a:ea typeface="ＭＳ Ｐゴシック" charset="0"/>
                <a:cs typeface="ＭＳ Ｐゴシック" charset="0"/>
              </a:rPr>
              <a:t>The rationale of the algorithm is to satisfy as many constraints as possible in a greedy fashion. </a:t>
            </a:r>
          </a:p>
          <a:p>
            <a:r>
              <a:rPr lang="en-US">
                <a:latin typeface="Arial Narrow" charset="0"/>
                <a:ea typeface="ＭＳ Ｐゴシック" charset="0"/>
                <a:cs typeface="ＭＳ Ｐゴシック" charset="0"/>
              </a:rPr>
              <a:t>Hence it does not guarantee the global minimality of the number of columns used.</a:t>
            </a:r>
          </a:p>
          <a:p>
            <a:endParaRPr lang="en-US">
              <a:latin typeface="Arial Narrow" charset="0"/>
              <a:ea typeface="ＭＳ Ｐゴシック" charset="0"/>
              <a:cs typeface="ＭＳ Ｐゴシック"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a:solidFill>
                  <a:schemeClr val="tx1"/>
                </a:solidFill>
                <a:latin typeface="Arial Narrow" charset="0"/>
                <a:ea typeface="ＭＳ Ｐゴシック" charset="0"/>
                <a:cs typeface="ＭＳ Ｐゴシック" charset="0"/>
              </a:defRPr>
            </a:lvl1pPr>
            <a:lvl2pPr marL="37931725" indent="-37474525" defTabSz="898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40C54D9B-2953-A542-910A-F0CAB948E170}" type="slidenum">
              <a:rPr lang="en-US" sz="1000">
                <a:latin typeface="Arial" charset="0"/>
              </a:rPr>
              <a:pPr/>
              <a:t>27</a:t>
            </a:fld>
            <a:endParaRPr lang="en-US" sz="1000">
              <a:latin typeface="Arial" charset="0"/>
            </a:endParaRPr>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ea typeface="ＭＳ Ｐゴシック" charset="0"/>
                <a:cs typeface="ＭＳ Ｐゴシック" charset="0"/>
              </a:rPr>
              <a:t>The first two dichotomies are compatible, and the corresponding constraints can be satisfied by the encoding column [1100]. </a:t>
            </a:r>
          </a:p>
          <a:p>
            <a:r>
              <a:rPr lang="en-US">
                <a:latin typeface="Arial Narrow" charset="0"/>
                <a:ea typeface="ＭＳ Ｐゴシック" charset="0"/>
                <a:cs typeface="ＭＳ Ｐゴシック" charset="0"/>
              </a:rPr>
              <a:t>The second column is chosen then to be [0110] to satisfy the remaining constraint.</a:t>
            </a:r>
          </a:p>
          <a:p>
            <a:endParaRPr lang="en-US">
              <a:latin typeface="Arial Narrow" charset="0"/>
              <a:ea typeface="ＭＳ Ｐゴシック" charset="0"/>
              <a:cs typeface="ＭＳ Ｐゴシック"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a:solidFill>
                  <a:schemeClr val="tx1"/>
                </a:solidFill>
                <a:latin typeface="Arial Narrow" charset="0"/>
                <a:ea typeface="ＭＳ Ｐゴシック" charset="0"/>
                <a:cs typeface="ＭＳ Ｐゴシック" charset="0"/>
              </a:defRPr>
            </a:lvl1pPr>
            <a:lvl2pPr marL="37931725" indent="-37474525" defTabSz="898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B011F172-1807-F540-BC6F-3F0B6BA503C7}" type="slidenum">
              <a:rPr lang="en-US" sz="1000">
                <a:latin typeface="Arial" charset="0"/>
              </a:rPr>
              <a:pPr/>
              <a:t>28</a:t>
            </a:fld>
            <a:endParaRPr lang="en-US" sz="1000">
              <a:latin typeface="Arial" charset="0"/>
            </a:endParaRPr>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ea typeface="ＭＳ Ｐゴシック" charset="0"/>
                <a:cs typeface="ＭＳ Ｐゴシック" charset="0"/>
              </a:rPr>
              <a:t>The output encoding problem consists of choosing codes for the outputs of a Boolean function that minimize the cardinality of its minimum cover. </a:t>
            </a:r>
          </a:p>
          <a:p>
            <a:r>
              <a:rPr lang="en-US">
                <a:latin typeface="Arial Narrow" charset="0"/>
                <a:ea typeface="ＭＳ Ｐゴシック" charset="0"/>
                <a:cs typeface="ＭＳ Ｐゴシック" charset="0"/>
              </a:rPr>
              <a:t>Symbolic minimization is no more a straightforward application of mvi-minimization.</a:t>
            </a:r>
          </a:p>
          <a:p>
            <a:r>
              <a:rPr lang="en-US">
                <a:latin typeface="Arial Narrow" charset="0"/>
                <a:ea typeface="ＭＳ Ｐゴシック" charset="0"/>
                <a:cs typeface="ＭＳ Ｐゴシック" charset="0"/>
              </a:rPr>
              <a:t>Indeed, the output codes play a significant role in reducing the size of a function.</a:t>
            </a:r>
          </a:p>
          <a:p>
            <a:r>
              <a:rPr lang="en-US">
                <a:latin typeface="Arial Narrow" charset="0"/>
                <a:ea typeface="ＭＳ Ｐゴシック" charset="0"/>
                <a:cs typeface="ＭＳ Ｐゴシック" charset="0"/>
              </a:rPr>
              <a:t>The mixed encoding is a further generalization.</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a:solidFill>
                  <a:schemeClr val="tx1"/>
                </a:solidFill>
                <a:latin typeface="Arial Narrow" charset="0"/>
                <a:ea typeface="ＭＳ Ｐゴシック" charset="0"/>
                <a:cs typeface="ＭＳ Ｐゴシック" charset="0"/>
              </a:defRPr>
            </a:lvl1pPr>
            <a:lvl2pPr marL="37931725" indent="-37474525" defTabSz="898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4471EB8F-10FC-0940-A7F2-109B141FCCD8}" type="slidenum">
              <a:rPr lang="en-US" sz="1000">
                <a:latin typeface="Arial" charset="0"/>
              </a:rPr>
              <a:pPr/>
              <a:t>29</a:t>
            </a:fld>
            <a:endParaRPr lang="en-US" sz="1000">
              <a:latin typeface="Arial" charset="0"/>
            </a:endParaRPr>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ea typeface="ＭＳ Ｐゴシック" charset="0"/>
                <a:cs typeface="ＭＳ Ｐゴシック" charset="0"/>
              </a:rPr>
              <a:t>In this example, you may assume to be free to choose the encoding of the output.</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a:solidFill>
                  <a:schemeClr val="tx1"/>
                </a:solidFill>
                <a:latin typeface="Arial Narrow" charset="0"/>
                <a:ea typeface="ＭＳ Ｐゴシック" charset="0"/>
                <a:cs typeface="ＭＳ Ｐゴシック" charset="0"/>
              </a:defRPr>
            </a:lvl1pPr>
            <a:lvl2pPr marL="37931725" indent="-37474525" defTabSz="898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D95F643D-FD12-C341-9479-AA93B7901673}" type="slidenum">
              <a:rPr lang="en-US" sz="1000">
                <a:latin typeface="Arial" charset="0"/>
              </a:rPr>
              <a:pPr/>
              <a:t>30</a:t>
            </a:fld>
            <a:endParaRPr lang="en-US" sz="1000">
              <a:latin typeface="Arial" charset="0"/>
            </a:endParaRPr>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ea typeface="ＭＳ Ｐゴシック" charset="0"/>
                <a:cs typeface="ＭＳ Ｐゴシック" charset="0"/>
              </a:rPr>
              <a:t>In this example, you may assume to be free to choose the encoding of the output of the first block, which is the input to the second block.</a:t>
            </a:r>
          </a:p>
          <a:p>
            <a:r>
              <a:rPr lang="en-US">
                <a:latin typeface="Arial Narrow" charset="0"/>
                <a:ea typeface="ＭＳ Ｐゴシック" charset="0"/>
                <a:cs typeface="ＭＳ Ｐゴシック" charset="0"/>
              </a:rPr>
              <a:t>Then, such encoding must be chosen while considering an input and an output encoding problem at the second and first block respectively.</a:t>
            </a:r>
          </a:p>
          <a:p>
            <a:r>
              <a:rPr lang="en-US">
                <a:latin typeface="Arial Narrow" charset="0"/>
                <a:ea typeface="ＭＳ Ｐゴシック" charset="0"/>
                <a:cs typeface="ＭＳ Ｐゴシック" charset="0"/>
              </a:rPr>
              <a:t>This is an example of mixed encoding.</a:t>
            </a:r>
          </a:p>
          <a:p>
            <a:endParaRPr lang="en-US">
              <a:latin typeface="Arial Narrow" charset="0"/>
              <a:ea typeface="ＭＳ Ｐゴシック" charset="0"/>
              <a:cs typeface="ＭＳ Ｐゴシック"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a:solidFill>
                  <a:schemeClr val="tx1"/>
                </a:solidFill>
                <a:latin typeface="Arial Narrow" charset="0"/>
                <a:ea typeface="ＭＳ Ｐゴシック" charset="0"/>
                <a:cs typeface="ＭＳ Ｐゴシック" charset="0"/>
              </a:defRPr>
            </a:lvl1pPr>
            <a:lvl2pPr marL="37931725" indent="-37474525" defTabSz="898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3783B981-0D9C-3447-B07B-313337589417}" type="slidenum">
              <a:rPr lang="en-US" sz="1000">
                <a:latin typeface="Arial" charset="0"/>
              </a:rPr>
              <a:pPr/>
              <a:t>3</a:t>
            </a:fld>
            <a:endParaRPr lang="en-US" sz="1000">
              <a:latin typeface="Arial" charset="0"/>
            </a:endParaRPr>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ea typeface="ＭＳ Ｐゴシック" charset="0"/>
                <a:cs typeface="ＭＳ Ｐゴシック" charset="0"/>
              </a:rPr>
              <a:t>The minimization of Boolean functions where the codes of the inputs and/or outputs are not specified is referred to as symbolic minimization. </a:t>
            </a:r>
          </a:p>
          <a:p>
            <a:r>
              <a:rPr lang="en-US">
                <a:latin typeface="Arial Narrow" charset="0"/>
                <a:ea typeface="ＭＳ Ｐゴシック" charset="0"/>
                <a:cs typeface="ＭＳ Ｐゴシック" charset="0"/>
              </a:rPr>
              <a:t>It is tightly related to multiple-valued logic optimization, and indeed it coincides with minimization of mvi-functions in some particular cases.</a:t>
            </a:r>
          </a:p>
          <a:p>
            <a:r>
              <a:rPr lang="en-US">
                <a:latin typeface="Arial Narrow" charset="0"/>
                <a:ea typeface="ＭＳ Ｐゴシック" charset="0"/>
                <a:cs typeface="ＭＳ Ｐゴシック" charset="0"/>
              </a:rPr>
              <a:t>There are 3 interesting subproblems, called input, output and mixed encoding respectively.</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a:solidFill>
                  <a:schemeClr val="tx1"/>
                </a:solidFill>
                <a:latin typeface="Arial Narrow" charset="0"/>
                <a:ea typeface="ＭＳ Ｐゴシック" charset="0"/>
                <a:cs typeface="ＭＳ Ｐゴシック" charset="0"/>
              </a:defRPr>
            </a:lvl1pPr>
            <a:lvl2pPr marL="37931725" indent="-37474525" defTabSz="898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4E05D5BF-3C05-0344-A904-AE2279B815DA}" type="slidenum">
              <a:rPr lang="en-US" sz="1000">
                <a:latin typeface="Arial" charset="0"/>
              </a:rPr>
              <a:pPr/>
              <a:t>31</a:t>
            </a:fld>
            <a:endParaRPr lang="en-US" sz="1000">
              <a:latin typeface="Arial" charset="0"/>
            </a:endParaRPr>
          </a:p>
        </p:txBody>
      </p:sp>
      <p:sp>
        <p:nvSpPr>
          <p:cNvPr id="93187" name="Rectangle 2"/>
          <p:cNvSpPr>
            <a:spLocks noGrp="1" noRot="1" noChangeAspect="1" noChangeArrowheads="1" noTextEdit="1"/>
          </p:cNvSpPr>
          <p:nvPr>
            <p:ph type="sldImg"/>
          </p:nvPr>
        </p:nvSpPr>
        <p:spPr>
          <a:ln/>
        </p:spPr>
      </p:sp>
      <p:sp>
        <p:nvSpPr>
          <p:cNvPr id="9318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ea typeface="ＭＳ Ｐゴシック" charset="0"/>
                <a:cs typeface="ＭＳ Ｐゴシック" charset="0"/>
              </a:rPr>
              <a:t>The finite-state machine encoding problem consists of determining an encoding of the states that minimize its size.</a:t>
            </a:r>
          </a:p>
          <a:p>
            <a:r>
              <a:rPr lang="en-US">
                <a:latin typeface="Arial Narrow" charset="0"/>
                <a:ea typeface="ＭＳ Ｐゴシック" charset="0"/>
                <a:cs typeface="ＭＳ Ｐゴシック" charset="0"/>
              </a:rPr>
              <a:t>Let us assume that the FSM is implemented by two-level logic. </a:t>
            </a:r>
          </a:p>
          <a:p>
            <a:r>
              <a:rPr lang="en-US">
                <a:latin typeface="Arial Narrow" charset="0"/>
                <a:ea typeface="ＭＳ Ｐゴシック" charset="0"/>
                <a:cs typeface="ＭＳ Ｐゴシック" charset="0"/>
              </a:rPr>
              <a:t>Hence, we want to encode the states (inputs) and next-states (outputs) to minimize the number of terms and while minimizing also coding length.</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a:solidFill>
                  <a:schemeClr val="tx1"/>
                </a:solidFill>
                <a:latin typeface="Arial Narrow" charset="0"/>
                <a:ea typeface="ＭＳ Ｐゴシック" charset="0"/>
                <a:cs typeface="ＭＳ Ｐゴシック" charset="0"/>
              </a:defRPr>
            </a:lvl1pPr>
            <a:lvl2pPr marL="37931725" indent="-37474525" defTabSz="898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30A10458-DFA0-8A4B-B145-F1C37D7DD222}" type="slidenum">
              <a:rPr lang="en-US" sz="1000">
                <a:latin typeface="Arial" charset="0"/>
              </a:rPr>
              <a:pPr/>
              <a:t>32</a:t>
            </a:fld>
            <a:endParaRPr lang="en-US" sz="1000">
              <a:latin typeface="Arial" charset="0"/>
            </a:endParaRPr>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ea typeface="ＭＳ Ｐゴシック" charset="0"/>
                <a:cs typeface="ＭＳ Ｐゴシック" charset="0"/>
              </a:rPr>
              <a:t>When optimizing the symbolic table with mvi-minimizers, no implicant merging can take place while exploiting the implicant output-parts, because output symbols are viewed as independent of each other.</a:t>
            </a:r>
          </a:p>
          <a:p>
            <a:r>
              <a:rPr lang="en-US">
                <a:latin typeface="Arial Narrow" charset="0"/>
                <a:ea typeface="ＭＳ Ｐゴシック" charset="0"/>
                <a:cs typeface="ＭＳ Ｐゴシック" charset="0"/>
              </a:rPr>
              <a:t>Indeed each  output symbol is considered as an independent input in the positional cube notation.</a:t>
            </a:r>
          </a:p>
          <a:p>
            <a:r>
              <a:rPr lang="en-US">
                <a:latin typeface="Arial Narrow" charset="0"/>
                <a:ea typeface="ＭＳ Ｐゴシック" charset="0"/>
                <a:cs typeface="ＭＳ Ｐゴシック" charset="0"/>
              </a:rPr>
              <a:t>Instead, when covering (and/or disjunctive) relations among outputs can be used, the cover cardinality can be further reduced.</a:t>
            </a:r>
          </a:p>
          <a:p>
            <a:endParaRPr lang="en-US">
              <a:latin typeface="Arial Narrow" charset="0"/>
              <a:ea typeface="ＭＳ Ｐゴシック" charset="0"/>
              <a:cs typeface="ＭＳ Ｐゴシック"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a:solidFill>
                  <a:schemeClr val="tx1"/>
                </a:solidFill>
                <a:latin typeface="Arial Narrow" charset="0"/>
                <a:ea typeface="ＭＳ Ｐゴシック" charset="0"/>
                <a:cs typeface="ＭＳ Ｐゴシック" charset="0"/>
              </a:defRPr>
            </a:lvl1pPr>
            <a:lvl2pPr marL="37931725" indent="-37474525" defTabSz="898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40E00F15-36EC-AD4C-8C9E-7F56B905DAE2}" type="slidenum">
              <a:rPr lang="en-US" sz="1000">
                <a:latin typeface="Arial" charset="0"/>
              </a:rPr>
              <a:pPr/>
              <a:t>33</a:t>
            </a:fld>
            <a:endParaRPr lang="en-US" sz="1000">
              <a:latin typeface="Arial" charset="0"/>
            </a:endParaRPr>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ea typeface="ＭＳ Ｐゴシック" charset="0"/>
                <a:cs typeface="ＭＳ Ｐゴシック" charset="0"/>
              </a:rPr>
              <a:t>Consider again the instruction decoder table and let us look for opportunities to reduce the number of symbolic implicants to less than 6.</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a:solidFill>
                  <a:schemeClr val="tx1"/>
                </a:solidFill>
                <a:latin typeface="Arial Narrow" charset="0"/>
                <a:ea typeface="ＭＳ Ｐゴシック" charset="0"/>
                <a:cs typeface="ＭＳ Ｐゴシック" charset="0"/>
              </a:defRPr>
            </a:lvl1pPr>
            <a:lvl2pPr marL="37931725" indent="-37474525" defTabSz="898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4C9DE5A7-D7E0-0245-AF24-D7104FE264E3}" type="slidenum">
              <a:rPr lang="en-US" sz="1000">
                <a:latin typeface="Arial" charset="0"/>
              </a:rPr>
              <a:pPr/>
              <a:t>34</a:t>
            </a:fld>
            <a:endParaRPr lang="en-US" sz="1000">
              <a:latin typeface="Arial" charset="0"/>
            </a:endParaRPr>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ea typeface="ＭＳ Ｐゴシック" charset="0"/>
                <a:cs typeface="ＭＳ Ｐゴシック" charset="0"/>
              </a:rPr>
              <a:t>Consider again the instruction decoder table and let us look for opportunities to reduce the number of symbolic implicants to less than 6.</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a:solidFill>
                  <a:schemeClr val="tx1"/>
                </a:solidFill>
                <a:latin typeface="Arial Narrow" charset="0"/>
                <a:ea typeface="ＭＳ Ｐゴシック" charset="0"/>
                <a:cs typeface="ＭＳ Ｐゴシック" charset="0"/>
              </a:defRPr>
            </a:lvl1pPr>
            <a:lvl2pPr marL="37931725" indent="-37474525" defTabSz="898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FDCFA2D1-A639-A247-BCFE-5177C459A4E6}" type="slidenum">
              <a:rPr lang="en-US" sz="1000">
                <a:latin typeface="Arial" charset="0"/>
              </a:rPr>
              <a:pPr/>
              <a:t>35</a:t>
            </a:fld>
            <a:endParaRPr lang="en-US" sz="1000">
              <a:latin typeface="Arial" charset="0"/>
            </a:endParaRPr>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ea typeface="ＭＳ Ｐゴシック" charset="0"/>
                <a:cs typeface="ＭＳ Ｐゴシック" charset="0"/>
              </a:rPr>
              <a:t>Consider the instruction decoder. </a:t>
            </a:r>
          </a:p>
          <a:p>
            <a:r>
              <a:rPr lang="en-US">
                <a:latin typeface="Arial Narrow" charset="0"/>
                <a:ea typeface="ＭＳ Ｐゴシック" charset="0"/>
                <a:cs typeface="ＭＳ Ｐゴシック" charset="0"/>
              </a:rPr>
              <a:t>The minimum cover could be reduced from six to four implicants, under the assumption that the code of CNTD covers the codes of CNTB and CNTC.</a:t>
            </a:r>
          </a:p>
          <a:p>
            <a:r>
              <a:rPr lang="en-US">
                <a:latin typeface="Arial Narrow" charset="0"/>
                <a:ea typeface="ＭＳ Ｐゴシック" charset="0"/>
                <a:cs typeface="ＭＳ Ｐゴシック" charset="0"/>
              </a:rPr>
              <a:t>Note that the apparent conflict between the fourth and both the second and third implicants is resolved by the covering relation.</a:t>
            </a:r>
          </a:p>
          <a:p>
            <a:r>
              <a:rPr lang="en-US">
                <a:latin typeface="Arial Narrow" charset="0"/>
                <a:ea typeface="ＭＳ Ｐゴシック" charset="0"/>
                <a:cs typeface="ＭＳ Ｐゴシック" charset="0"/>
              </a:rPr>
              <a:t>For example, the following codes could be used: CNTA = 00, CNTB = 01, CNTC = 10 and CNTD = 11.</a:t>
            </a:r>
          </a:p>
          <a:p>
            <a:endParaRPr lang="en-US">
              <a:latin typeface="Arial Narrow" charset="0"/>
              <a:ea typeface="ＭＳ Ｐゴシック" charset="0"/>
              <a:cs typeface="ＭＳ Ｐゴシック"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a:solidFill>
                  <a:schemeClr val="tx1"/>
                </a:solidFill>
                <a:latin typeface="Arial Narrow" charset="0"/>
                <a:ea typeface="ＭＳ Ｐゴシック" charset="0"/>
                <a:cs typeface="ＭＳ Ｐゴシック" charset="0"/>
              </a:defRPr>
            </a:lvl1pPr>
            <a:lvl2pPr marL="37931725" indent="-37474525" defTabSz="898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9719A61A-2D13-1D48-ADD6-0A2342616535}" type="slidenum">
              <a:rPr lang="en-US" sz="1000">
                <a:latin typeface="Arial" charset="0"/>
              </a:rPr>
              <a:pPr/>
              <a:t>36</a:t>
            </a:fld>
            <a:endParaRPr lang="en-US" sz="1000">
              <a:latin typeface="Arial" charset="0"/>
            </a:endParaRPr>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ea typeface="ＭＳ Ｐゴシック" charset="0"/>
                <a:cs typeface="ＭＳ Ｐゴシック" charset="0"/>
              </a:rPr>
              <a:t>As a second example, the corresponding table is achieved under the constraint that the code of CNTD is the OR (disjunction) of the codes for CNTB and CNTC.</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a:solidFill>
                  <a:schemeClr val="tx1"/>
                </a:solidFill>
                <a:latin typeface="Arial Narrow" charset="0"/>
                <a:ea typeface="ＭＳ Ｐゴシック" charset="0"/>
                <a:cs typeface="ＭＳ Ｐゴシック" charset="0"/>
              </a:defRPr>
            </a:lvl1pPr>
            <a:lvl2pPr marL="37931725" indent="-37474525" defTabSz="898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237E7719-C207-0049-8B96-2D3E02D35A51}" type="slidenum">
              <a:rPr lang="en-US" sz="1000">
                <a:latin typeface="Arial" charset="0"/>
              </a:rPr>
              <a:pPr/>
              <a:t>37</a:t>
            </a:fld>
            <a:endParaRPr lang="en-US" sz="1000">
              <a:latin typeface="Arial" charset="0"/>
            </a:endParaRPr>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ea typeface="ＭＳ Ｐゴシック" charset="0"/>
                <a:cs typeface="ＭＳ Ｐゴシック" charset="0"/>
              </a:rPr>
              <a:t>The output encoding problem requires solving first  symbolic minimization and then an encoding problem.</a:t>
            </a:r>
          </a:p>
          <a:p>
            <a:r>
              <a:rPr lang="en-US">
                <a:latin typeface="Arial Narrow" charset="0"/>
                <a:ea typeface="ＭＳ Ｐゴシック" charset="0"/>
                <a:cs typeface="ＭＳ Ｐゴシック" charset="0"/>
              </a:rPr>
              <a:t>In this case, as well as for solving the combined input and output encoding problems, symbolic minimization differs from multiple-valued logic minimization and is indeed a novel problem.</a:t>
            </a:r>
          </a:p>
          <a:p>
            <a:r>
              <a:rPr lang="en-US">
                <a:latin typeface="Arial Narrow" charset="0"/>
                <a:ea typeface="ＭＳ Ｐゴシック" charset="0"/>
                <a:cs typeface="ＭＳ Ｐゴシック" charset="0"/>
              </a:rPr>
              <a:t>Symbolic minimization optimizes a cover while exploiting covering and disjunctive relations among codes, as described above.</a:t>
            </a:r>
          </a:p>
          <a:p>
            <a:r>
              <a:rPr lang="en-US">
                <a:latin typeface="Arial Narrow" charset="0"/>
                <a:ea typeface="ＭＳ Ｐゴシック" charset="0"/>
                <a:cs typeface="ＭＳ Ｐゴシック" charset="0"/>
              </a:rPr>
              <a:t>In practice, the output encoding problem is often considered in conjunction with an input encoding problem. </a:t>
            </a:r>
          </a:p>
          <a:p>
            <a:r>
              <a:rPr lang="en-US">
                <a:latin typeface="Arial Narrow" charset="0"/>
                <a:ea typeface="ＭＳ Ｐゴシック" charset="0"/>
                <a:cs typeface="ＭＳ Ｐゴシック" charset="0"/>
              </a:rPr>
              <a:t>For ouput/mixed  encoding, there are two approaches:</a:t>
            </a:r>
          </a:p>
          <a:p>
            <a:pPr>
              <a:buFontTx/>
              <a:buChar char="-"/>
            </a:pPr>
            <a:r>
              <a:rPr lang="en-US">
                <a:latin typeface="Arial Narrow" charset="0"/>
                <a:ea typeface="ＭＳ Ｐゴシック" charset="0"/>
                <a:cs typeface="ＭＳ Ｐゴシック" charset="0"/>
              </a:rPr>
              <a:t>Exact methods, based on computation of prime dichotomies and minimum cover computation.</a:t>
            </a:r>
          </a:p>
          <a:p>
            <a:pPr>
              <a:buFontTx/>
              <a:buChar char="-"/>
            </a:pPr>
            <a:r>
              <a:rPr lang="en-US">
                <a:latin typeface="Arial Narrow" charset="0"/>
                <a:ea typeface="ＭＳ Ｐゴシック" charset="0"/>
                <a:cs typeface="ＭＳ Ｐゴシック" charset="0"/>
              </a:rPr>
              <a:t>Heuristic methods based on column-wise construction of matrix </a:t>
            </a:r>
            <a:r>
              <a:rPr lang="en-US" b="1">
                <a:latin typeface="Arial Narrow" charset="0"/>
                <a:ea typeface="ＭＳ Ｐゴシック" charset="0"/>
                <a:cs typeface="ＭＳ Ｐゴシック" charset="0"/>
              </a:rPr>
              <a:t>E</a:t>
            </a:r>
            <a:r>
              <a:rPr lang="en-US">
                <a:latin typeface="Arial Narrow" charset="0"/>
                <a:ea typeface="ＭＳ Ｐゴシック" charset="0"/>
                <a:cs typeface="ＭＳ Ｐゴシック" charset="0"/>
              </a:rPr>
              <a:t>.</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a:solidFill>
                  <a:schemeClr val="tx1"/>
                </a:solidFill>
                <a:latin typeface="Arial Narrow" charset="0"/>
                <a:ea typeface="ＭＳ Ｐゴシック" charset="0"/>
                <a:cs typeface="ＭＳ Ｐゴシック" charset="0"/>
              </a:defRPr>
            </a:lvl1pPr>
            <a:lvl2pPr marL="37931725" indent="-37474525" defTabSz="898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73280E29-24FF-2143-95A3-AC3CE62B51C6}" type="slidenum">
              <a:rPr lang="en-US" sz="1000">
                <a:latin typeface="Arial" charset="0"/>
              </a:rPr>
              <a:pPr/>
              <a:t>38</a:t>
            </a:fld>
            <a:endParaRPr lang="en-US" sz="1000">
              <a:latin typeface="Arial" charset="0"/>
            </a:endParaRPr>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ea typeface="ＭＳ Ｐゴシック" charset="0"/>
                <a:cs typeface="ＭＳ Ｐゴシック" charset="0"/>
              </a:rPr>
              <a:t>An output/mixed encoding problem is specified by two matrices</a:t>
            </a:r>
          </a:p>
          <a:p>
            <a:pPr>
              <a:buFontTx/>
              <a:buChar char="-"/>
            </a:pPr>
            <a:r>
              <a:rPr lang="en-US" b="1">
                <a:latin typeface="Arial Narrow" charset="0"/>
                <a:ea typeface="ＭＳ Ｐゴシック" charset="0"/>
                <a:cs typeface="ＭＳ Ｐゴシック" charset="0"/>
              </a:rPr>
              <a:t>A</a:t>
            </a:r>
            <a:r>
              <a:rPr lang="en-US">
                <a:latin typeface="Arial Narrow" charset="0"/>
                <a:ea typeface="ＭＳ Ｐゴシック" charset="0"/>
                <a:cs typeface="ＭＳ Ｐゴシック" charset="0"/>
              </a:rPr>
              <a:t> for the input constraints (compound literals)</a:t>
            </a:r>
          </a:p>
          <a:p>
            <a:pPr>
              <a:buFontTx/>
              <a:buChar char="-"/>
            </a:pPr>
            <a:r>
              <a:rPr lang="en-US" b="1">
                <a:latin typeface="Arial Narrow" charset="0"/>
                <a:ea typeface="ＭＳ Ｐゴシック" charset="0"/>
                <a:cs typeface="ＭＳ Ｐゴシック" charset="0"/>
              </a:rPr>
              <a:t>B</a:t>
            </a:r>
            <a:r>
              <a:rPr lang="en-US">
                <a:latin typeface="Arial Narrow" charset="0"/>
                <a:ea typeface="ＭＳ Ｐゴシック" charset="0"/>
                <a:cs typeface="ＭＳ Ｐゴシック" charset="0"/>
              </a:rPr>
              <a:t> for the covering relations</a:t>
            </a:r>
          </a:p>
          <a:p>
            <a:r>
              <a:rPr lang="en-US">
                <a:latin typeface="Arial Narrow" charset="0"/>
                <a:ea typeface="ＭＳ Ｐゴシック" charset="0"/>
                <a:cs typeface="ＭＳ Ｐゴシック" charset="0"/>
              </a:rPr>
              <a:t>In this example, matrix B represents the fact that CNTD covers the codes of CNTB and CNTC.</a:t>
            </a: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a:solidFill>
                  <a:schemeClr val="tx1"/>
                </a:solidFill>
                <a:latin typeface="Arial Narrow" charset="0"/>
                <a:ea typeface="ＭＳ Ｐゴシック" charset="0"/>
                <a:cs typeface="ＭＳ Ｐゴシック" charset="0"/>
              </a:defRPr>
            </a:lvl1pPr>
            <a:lvl2pPr marL="37931725" indent="-37474525" defTabSz="898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942B0139-18B2-8A43-86BC-1E018EDB50DB}" type="slidenum">
              <a:rPr lang="en-US" sz="1000">
                <a:latin typeface="Arial" charset="0"/>
              </a:rPr>
              <a:pPr/>
              <a:t>39</a:t>
            </a:fld>
            <a:endParaRPr lang="en-US" sz="1000">
              <a:latin typeface="Arial" charset="0"/>
            </a:endParaRPr>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ea typeface="ＭＳ Ｐゴシック" charset="0"/>
                <a:cs typeface="ＭＳ Ｐゴシック" charset="0"/>
              </a:rPr>
              <a:t>Starting from the seed dichotomies associated with matrix </a:t>
            </a:r>
            <a:r>
              <a:rPr lang="en-US" b="1">
                <a:latin typeface="Arial Narrow" charset="0"/>
                <a:ea typeface="ＭＳ Ｐゴシック" charset="0"/>
                <a:cs typeface="ＭＳ Ｐゴシック" charset="0"/>
              </a:rPr>
              <a:t>A</a:t>
            </a:r>
            <a:r>
              <a:rPr lang="en-US">
                <a:latin typeface="Arial Narrow" charset="0"/>
                <a:ea typeface="ＭＳ Ｐゴシック" charset="0"/>
                <a:cs typeface="ＭＳ Ｐゴシック" charset="0"/>
              </a:rPr>
              <a:t>, we remove those that are not compatible with matrix </a:t>
            </a:r>
            <a:r>
              <a:rPr lang="en-US" b="1">
                <a:latin typeface="Arial Narrow" charset="0"/>
                <a:ea typeface="ＭＳ Ｐゴシック" charset="0"/>
                <a:cs typeface="ＭＳ Ｐゴシック" charset="0"/>
              </a:rPr>
              <a:t>B</a:t>
            </a:r>
            <a:r>
              <a:rPr lang="en-US">
                <a:latin typeface="Arial Narrow" charset="0"/>
                <a:ea typeface="ＭＳ Ｐゴシック" charset="0"/>
                <a:cs typeface="ＭＳ Ｐゴシック" charset="0"/>
              </a:rPr>
              <a:t>.</a:t>
            </a: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a:solidFill>
                  <a:schemeClr val="tx1"/>
                </a:solidFill>
                <a:latin typeface="Arial Narrow" charset="0"/>
                <a:ea typeface="ＭＳ Ｐゴシック" charset="0"/>
                <a:cs typeface="ＭＳ Ｐゴシック" charset="0"/>
              </a:defRPr>
            </a:lvl1pPr>
            <a:lvl2pPr marL="37931725" indent="-37474525" defTabSz="898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301843D1-15BC-DE48-8115-BB8E57EEEE04}" type="slidenum">
              <a:rPr lang="en-US" sz="1000">
                <a:latin typeface="Arial" charset="0"/>
              </a:rPr>
              <a:pPr/>
              <a:t>40</a:t>
            </a:fld>
            <a:endParaRPr lang="en-US" sz="1000">
              <a:latin typeface="Arial" charset="0"/>
            </a:endParaRPr>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ea typeface="ＭＳ Ｐゴシック" charset="0"/>
                <a:cs typeface="ＭＳ Ｐゴシック" charset="0"/>
              </a:rPr>
              <a:t>This example shows the prime dichotomies compatible with </a:t>
            </a:r>
            <a:r>
              <a:rPr lang="en-US" b="1">
                <a:latin typeface="Arial Narrow" charset="0"/>
                <a:ea typeface="ＭＳ Ｐゴシック" charset="0"/>
                <a:cs typeface="ＭＳ Ｐゴシック" charset="0"/>
              </a:rPr>
              <a:t>B</a:t>
            </a:r>
            <a:r>
              <a:rPr lang="en-US">
                <a:latin typeface="Arial Narrow" charset="0"/>
                <a:ea typeface="ＭＳ Ｐゴシック" charset="0"/>
                <a:cs typeface="ＭＳ Ｐゴシック" charset="0"/>
              </a:rPr>
              <a:t>, a minimum cover and the corresponding encoding matrix </a:t>
            </a:r>
            <a:r>
              <a:rPr lang="en-US" b="1">
                <a:latin typeface="Arial Narrow" charset="0"/>
                <a:ea typeface="ＭＳ Ｐゴシック" charset="0"/>
                <a:cs typeface="ＭＳ Ｐゴシック" charset="0"/>
              </a:rPr>
              <a:t>E</a:t>
            </a:r>
            <a:r>
              <a:rPr lang="en-US">
                <a:latin typeface="Arial Narrow" charset="0"/>
                <a:ea typeface="ＭＳ Ｐゴシック" charset="0"/>
                <a:cs typeface="ＭＳ Ｐゴシック" charset="0"/>
              </a:rPr>
              <a: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a:solidFill>
                  <a:schemeClr val="tx1"/>
                </a:solidFill>
                <a:latin typeface="Arial Narrow" charset="0"/>
                <a:ea typeface="ＭＳ Ｐゴシック" charset="0"/>
                <a:cs typeface="ＭＳ Ｐゴシック" charset="0"/>
              </a:defRPr>
            </a:lvl1pPr>
            <a:lvl2pPr marL="37931725" indent="-37474525" defTabSz="898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6D0E33A9-44CE-A343-A26D-0422867EF7A8}" type="slidenum">
              <a:rPr lang="en-US" sz="1000">
                <a:latin typeface="Arial" charset="0"/>
              </a:rPr>
              <a:pPr/>
              <a:t>4</a:t>
            </a:fld>
            <a:endParaRPr lang="en-US" sz="1000">
              <a:latin typeface="Arial" charset="0"/>
            </a:endParaRPr>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ea typeface="ＭＳ Ｐゴシック" charset="0"/>
                <a:cs typeface="ＭＳ Ｐゴシック" charset="0"/>
              </a:rPr>
              <a:t>Consider an instruction decoder.</a:t>
            </a:r>
          </a:p>
          <a:p>
            <a:r>
              <a:rPr lang="en-US">
                <a:latin typeface="Arial Narrow" charset="0"/>
                <a:ea typeface="ＭＳ Ｐゴシック" charset="0"/>
                <a:cs typeface="ＭＳ Ｐゴシック" charset="0"/>
              </a:rPr>
              <a:t>It has two input and one output fields, related the the addressing mode (ad-mode), operation code (op-code) and control, respectively.</a:t>
            </a: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a:solidFill>
                  <a:schemeClr val="tx1"/>
                </a:solidFill>
                <a:latin typeface="Arial Narrow" charset="0"/>
                <a:ea typeface="ＭＳ Ｐゴシック" charset="0"/>
                <a:cs typeface="ＭＳ Ｐゴシック" charset="0"/>
              </a:defRPr>
            </a:lvl1pPr>
            <a:lvl2pPr marL="37931725" indent="-37474525" defTabSz="898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5EFB0428-36C5-1A4D-A3BF-6FE981852A9F}" type="slidenum">
              <a:rPr lang="en-US" sz="1000">
                <a:latin typeface="Arial" charset="0"/>
              </a:rPr>
              <a:pPr/>
              <a:t>41</a:t>
            </a:fld>
            <a:endParaRPr lang="en-US" sz="1000">
              <a:latin typeface="Arial" charset="0"/>
            </a:endParaRPr>
          </a:p>
        </p:txBody>
      </p:sp>
      <p:sp>
        <p:nvSpPr>
          <p:cNvPr id="95235" name="Rectangle 2"/>
          <p:cNvSpPr>
            <a:spLocks noGrp="1" noRot="1" noChangeAspect="1" noChangeArrowheads="1" noTextEdit="1"/>
          </p:cNvSpPr>
          <p:nvPr>
            <p:ph type="sldImg"/>
          </p:nvPr>
        </p:nvSpPr>
        <p:spPr>
          <a:ln/>
        </p:spPr>
      </p:sp>
      <p:sp>
        <p:nvSpPr>
          <p:cNvPr id="95236"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ea typeface="ＭＳ Ｐゴシック" charset="0"/>
                <a:cs typeface="ＭＳ Ｐゴシック" charset="0"/>
              </a:rPr>
              <a:t>Example of FSM with 5 states to encode.</a:t>
            </a:r>
          </a:p>
          <a:p>
            <a:r>
              <a:rPr lang="en-US">
                <a:latin typeface="Arial Narrow" charset="0"/>
                <a:ea typeface="ＭＳ Ｐゴシック" charset="0"/>
                <a:cs typeface="ＭＳ Ｐゴシック" charset="0"/>
              </a:rPr>
              <a:t>Note that states need to be encoded consistently, I.e., the same symbol as present or next state must have the same code.</a:t>
            </a: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a:solidFill>
                  <a:schemeClr val="tx1"/>
                </a:solidFill>
                <a:latin typeface="Arial Narrow" charset="0"/>
                <a:ea typeface="ＭＳ Ｐゴシック" charset="0"/>
                <a:cs typeface="ＭＳ Ｐゴシック" charset="0"/>
              </a:defRPr>
            </a:lvl1pPr>
            <a:lvl2pPr marL="37931725" indent="-37474525" defTabSz="898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278F7EF7-B19A-E04D-97FD-10A8B177EBD2}" type="slidenum">
              <a:rPr lang="en-US" sz="1000">
                <a:latin typeface="Arial" charset="0"/>
              </a:rPr>
              <a:pPr/>
              <a:t>42</a:t>
            </a:fld>
            <a:endParaRPr lang="en-US" sz="1000">
              <a:latin typeface="Arial" charset="0"/>
            </a:endParaRPr>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ea typeface="ＭＳ Ｐゴシック" charset="0"/>
                <a:cs typeface="ＭＳ Ｐゴシック" charset="0"/>
              </a:rPr>
              <a:t>This slide shows the minimum symbolic table fo the FSM. </a:t>
            </a:r>
          </a:p>
          <a:p>
            <a:r>
              <a:rPr lang="en-US">
                <a:latin typeface="Arial Narrow" charset="0"/>
                <a:ea typeface="ＭＳ Ｐゴシック" charset="0"/>
                <a:cs typeface="ＭＳ Ｐゴシック" charset="0"/>
              </a:rPr>
              <a:t>It has 4 implicants.</a:t>
            </a:r>
          </a:p>
          <a:p>
            <a:r>
              <a:rPr lang="en-US">
                <a:latin typeface="Arial Narrow" charset="0"/>
                <a:ea typeface="ＭＳ Ｐゴシック" charset="0"/>
                <a:cs typeface="ＭＳ Ｐゴシック" charset="0"/>
              </a:rPr>
              <a:t>It determines the encoding constraints, represented by matrices</a:t>
            </a:r>
            <a:r>
              <a:rPr lang="en-US" b="1">
                <a:latin typeface="Arial Narrow" charset="0"/>
                <a:ea typeface="ＭＳ Ｐゴシック" charset="0"/>
                <a:cs typeface="ＭＳ Ｐゴシック" charset="0"/>
              </a:rPr>
              <a:t> A</a:t>
            </a:r>
            <a:r>
              <a:rPr lang="en-US">
                <a:latin typeface="Arial Narrow" charset="0"/>
                <a:ea typeface="ＭＳ Ｐゴシック" charset="0"/>
                <a:cs typeface="ＭＳ Ｐゴシック" charset="0"/>
              </a:rPr>
              <a:t> and </a:t>
            </a:r>
            <a:r>
              <a:rPr lang="en-US" b="1">
                <a:latin typeface="Arial Narrow" charset="0"/>
                <a:ea typeface="ＭＳ Ｐゴシック" charset="0"/>
                <a:cs typeface="ＭＳ Ｐゴシック" charset="0"/>
              </a:rPr>
              <a:t>B</a:t>
            </a:r>
            <a:r>
              <a:rPr lang="en-US">
                <a:latin typeface="Arial Narrow" charset="0"/>
                <a:ea typeface="ＭＳ Ｐゴシック" charset="0"/>
                <a:cs typeface="ＭＳ Ｐゴシック" charset="0"/>
              </a:rPr>
              <a:t>.</a:t>
            </a: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a:solidFill>
                  <a:schemeClr val="tx1"/>
                </a:solidFill>
                <a:latin typeface="Arial Narrow" charset="0"/>
                <a:ea typeface="ＭＳ Ｐゴシック" charset="0"/>
                <a:cs typeface="ＭＳ Ｐゴシック" charset="0"/>
              </a:defRPr>
            </a:lvl1pPr>
            <a:lvl2pPr marL="37931725" indent="-37474525" defTabSz="898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5079BD5A-5491-BF4D-BCDD-563E92E6E52B}" type="slidenum">
              <a:rPr lang="en-US" sz="1000">
                <a:latin typeface="Arial" charset="0"/>
              </a:rPr>
              <a:pPr/>
              <a:t>43</a:t>
            </a:fld>
            <a:endParaRPr lang="en-US" sz="1000">
              <a:latin typeface="Arial" charset="0"/>
            </a:endParaRPr>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ea typeface="ＭＳ Ｐゴシック" charset="0"/>
                <a:cs typeface="ＭＳ Ｐゴシック" charset="0"/>
              </a:rPr>
              <a:t>This slide shows the final encoding matrix </a:t>
            </a:r>
            <a:r>
              <a:rPr lang="en-US" b="1">
                <a:latin typeface="Arial Narrow" charset="0"/>
                <a:ea typeface="ＭＳ Ｐゴシック" charset="0"/>
                <a:cs typeface="ＭＳ Ｐゴシック" charset="0"/>
              </a:rPr>
              <a:t>E</a:t>
            </a:r>
            <a:r>
              <a:rPr lang="en-US">
                <a:latin typeface="Arial Narrow" charset="0"/>
                <a:ea typeface="ＭＳ Ｐゴシック" charset="0"/>
                <a:cs typeface="ＭＳ Ｐゴシック" charset="0"/>
              </a:rPr>
              <a:t>, satisfying the constraints given by </a:t>
            </a:r>
            <a:r>
              <a:rPr lang="en-US" b="1">
                <a:latin typeface="Arial Narrow" charset="0"/>
                <a:ea typeface="ＭＳ Ｐゴシック" charset="0"/>
                <a:cs typeface="ＭＳ Ｐゴシック" charset="0"/>
              </a:rPr>
              <a:t>A</a:t>
            </a:r>
            <a:r>
              <a:rPr lang="en-US">
                <a:latin typeface="Arial Narrow" charset="0"/>
                <a:ea typeface="ＭＳ Ｐゴシック" charset="0"/>
                <a:cs typeface="ＭＳ Ｐゴシック" charset="0"/>
              </a:rPr>
              <a:t> and </a:t>
            </a:r>
            <a:r>
              <a:rPr lang="en-US" b="1">
                <a:latin typeface="Arial Narrow" charset="0"/>
                <a:ea typeface="ＭＳ Ｐゴシック" charset="0"/>
                <a:cs typeface="ＭＳ Ｐゴシック" charset="0"/>
              </a:rPr>
              <a:t>B</a:t>
            </a:r>
            <a:r>
              <a:rPr lang="en-US">
                <a:latin typeface="Arial Narrow" charset="0"/>
                <a:ea typeface="ＭＳ Ｐゴシック" charset="0"/>
                <a:cs typeface="ＭＳ Ｐゴシック" charset="0"/>
              </a:rPr>
              <a:t>.</a:t>
            </a:r>
          </a:p>
          <a:p>
            <a:r>
              <a:rPr lang="en-US">
                <a:latin typeface="Arial Narrow" charset="0"/>
                <a:ea typeface="ＭＳ Ｐゴシック" charset="0"/>
                <a:cs typeface="ＭＳ Ｐゴシック" charset="0"/>
              </a:rPr>
              <a:t>It shows also the final Boolean cover for the FSM.</a:t>
            </a: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a:solidFill>
                  <a:schemeClr val="tx1"/>
                </a:solidFill>
                <a:latin typeface="Arial Narrow" charset="0"/>
                <a:ea typeface="ＭＳ Ｐゴシック" charset="0"/>
                <a:cs typeface="ＭＳ Ｐゴシック" charset="0"/>
              </a:defRPr>
            </a:lvl1pPr>
            <a:lvl2pPr marL="37931725" indent="-37474525" defTabSz="898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6882B0F6-1A44-F84E-9506-6114CFF58185}" type="slidenum">
              <a:rPr lang="en-US" sz="1000">
                <a:latin typeface="Arial" charset="0"/>
              </a:rPr>
              <a:pPr/>
              <a:t>44</a:t>
            </a:fld>
            <a:endParaRPr lang="en-US" sz="1000">
              <a:latin typeface="Arial" charset="0"/>
            </a:endParaRPr>
          </a:p>
        </p:txBody>
      </p:sp>
      <p:sp>
        <p:nvSpPr>
          <p:cNvPr id="101379" name="Rectangle 2"/>
          <p:cNvSpPr>
            <a:spLocks noGrp="1" noRot="1" noChangeAspect="1" noChangeArrowheads="1" noTextEdit="1"/>
          </p:cNvSpPr>
          <p:nvPr>
            <p:ph type="sldImg"/>
          </p:nvPr>
        </p:nvSpPr>
        <p:spPr>
          <a:ln/>
        </p:spPr>
      </p:sp>
      <p:sp>
        <p:nvSpPr>
          <p:cNvPr id="101380"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ea typeface="ＭＳ Ｐゴシック" charset="0"/>
                <a:cs typeface="ＭＳ Ｐゴシック" charset="0"/>
              </a:rPr>
              <a:t>In summary, symbolic minimization and encoding are two steps for reducing the size of two-level representations.</a:t>
            </a:r>
          </a:p>
          <a:p>
            <a:r>
              <a:rPr lang="en-US">
                <a:latin typeface="Arial Narrow" charset="0"/>
                <a:ea typeface="ＭＳ Ｐゴシック" charset="0"/>
                <a:cs typeface="ＭＳ Ｐゴシック" charset="0"/>
              </a:rPr>
              <a:t>This approach is useful for: </a:t>
            </a:r>
          </a:p>
          <a:p>
            <a:r>
              <a:rPr lang="en-US">
                <a:latin typeface="Arial Narrow" charset="0"/>
                <a:ea typeface="ＭＳ Ｐゴシック" charset="0"/>
                <a:cs typeface="ＭＳ Ｐゴシック" charset="0"/>
              </a:rPr>
              <a:t>- Logic  blocks with a freedom in deciding the signals</a:t>
            </a:r>
            <a:r>
              <a:rPr lang="ja-JP" altLang="en-US">
                <a:latin typeface="Arial Narrow" charset="0"/>
                <a:ea typeface="ＭＳ Ｐゴシック" charset="0"/>
                <a:cs typeface="ＭＳ Ｐゴシック" charset="0"/>
              </a:rPr>
              <a:t>’</a:t>
            </a:r>
            <a:r>
              <a:rPr lang="en-US">
                <a:latin typeface="Arial Narrow" charset="0"/>
                <a:ea typeface="ＭＳ Ｐゴシック" charset="0"/>
                <a:cs typeface="ＭＳ Ｐゴシック" charset="0"/>
              </a:rPr>
              <a:t> representation,</a:t>
            </a:r>
          </a:p>
          <a:p>
            <a:r>
              <a:rPr lang="en-US">
                <a:latin typeface="Arial Narrow" charset="0"/>
                <a:ea typeface="ＭＳ Ｐゴシック" charset="0"/>
                <a:cs typeface="ＭＳ Ｐゴシック" charset="0"/>
              </a:rPr>
              <a:t>- For interconnected logic blocks where the internal signal representation is irrelevant,</a:t>
            </a:r>
          </a:p>
          <a:p>
            <a:r>
              <a:rPr lang="en-US">
                <a:latin typeface="Arial Narrow" charset="0"/>
                <a:ea typeface="ＭＳ Ｐゴシック" charset="0"/>
                <a:cs typeface="ＭＳ Ｐゴシック" charset="0"/>
              </a:rPr>
              <a:t>- And for finite-state machines.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a:solidFill>
                  <a:schemeClr val="tx1"/>
                </a:solidFill>
                <a:latin typeface="Arial Narrow" charset="0"/>
                <a:ea typeface="ＭＳ Ｐゴシック" charset="0"/>
                <a:cs typeface="ＭＳ Ｐゴシック" charset="0"/>
              </a:defRPr>
            </a:lvl1pPr>
            <a:lvl2pPr marL="37931725" indent="-37474525" defTabSz="898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E83523E1-035E-B244-AC5C-7C9E8CEE9885}" type="slidenum">
              <a:rPr lang="en-US" sz="1000">
                <a:latin typeface="Arial" charset="0"/>
              </a:rPr>
              <a:pPr/>
              <a:t>5</a:t>
            </a:fld>
            <a:endParaRPr lang="en-US" sz="1000">
              <a:latin typeface="Arial" charset="0"/>
            </a:endParaRPr>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ea typeface="ＭＳ Ｐゴシック" charset="0"/>
                <a:cs typeface="ＭＳ Ｐゴシック" charset="0"/>
              </a:rPr>
              <a:t>This table shows the behavior of the decoder.</a:t>
            </a:r>
          </a:p>
          <a:p>
            <a:r>
              <a:rPr lang="en-US">
                <a:latin typeface="Arial Narrow" charset="0"/>
                <a:ea typeface="ＭＳ Ｐゴシック" charset="0"/>
                <a:cs typeface="ＭＳ Ｐゴシック" charset="0"/>
              </a:rPr>
              <a:t>The ad-mode can take one of the three symbolic inputs {INDEX, DIR, IND} (that are mnemonics for indexed, direct and indirect addressing);</a:t>
            </a:r>
          </a:p>
          <a:p>
            <a:r>
              <a:rPr lang="en-US">
                <a:latin typeface="Arial Narrow" charset="0"/>
                <a:ea typeface="ＭＳ Ｐゴシック" charset="0"/>
                <a:cs typeface="ＭＳ Ｐゴシック" charset="0"/>
              </a:rPr>
              <a:t>the op-code can indicate one of the four instructions:{AND, OR, JMP, ADD  }; </a:t>
            </a:r>
          </a:p>
          <a:p>
            <a:r>
              <a:rPr lang="en-US">
                <a:latin typeface="Arial Narrow" charset="0"/>
                <a:ea typeface="ＭＳ Ｐゴシック" charset="0"/>
                <a:cs typeface="ＭＳ Ｐゴシック" charset="0"/>
              </a:rPr>
              <a:t>the output corresponds to one of four control signals { CNTA, CNTB, CNTC, CNTD }.</a:t>
            </a:r>
          </a:p>
          <a:p>
            <a:r>
              <a:rPr lang="en-US">
                <a:latin typeface="Arial Narrow" charset="0"/>
                <a:ea typeface="ＭＳ Ｐゴシック" charset="0"/>
                <a:cs typeface="ＭＳ Ｐゴシック" charset="0"/>
              </a:rPr>
              <a:t>The general problem is then to replace the symbols by binary strings, so that the corresponding minimum cover is minimum over all codes.</a:t>
            </a:r>
          </a:p>
          <a:p>
            <a:endParaRPr lang="en-US">
              <a:latin typeface="Arial Narrow" charset="0"/>
              <a:ea typeface="ＭＳ Ｐゴシック" charset="0"/>
              <a:cs typeface="ＭＳ Ｐゴシック"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a:solidFill>
                  <a:schemeClr val="tx1"/>
                </a:solidFill>
                <a:latin typeface="Arial Narrow" charset="0"/>
                <a:ea typeface="ＭＳ Ｐゴシック" charset="0"/>
                <a:cs typeface="ＭＳ Ｐゴシック" charset="0"/>
              </a:defRPr>
            </a:lvl1pPr>
            <a:lvl2pPr marL="37931725" indent="-37474525" defTabSz="898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FF832959-CF86-0243-AADE-40D0E46B3BF5}" type="slidenum">
              <a:rPr lang="en-US" sz="1000">
                <a:latin typeface="Arial" charset="0"/>
              </a:rPr>
              <a:pPr/>
              <a:t>6</a:t>
            </a:fld>
            <a:endParaRPr lang="en-US" sz="1000">
              <a:latin typeface="Arial" charset="0"/>
            </a:endParaRPr>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ea typeface="ＭＳ Ｐゴシック" charset="0"/>
                <a:cs typeface="ＭＳ Ｐゴシック" charset="0"/>
              </a:rPr>
              <a:t>A symbolic cover is a generalization of a Boolean cover.</a:t>
            </a:r>
          </a:p>
          <a:p>
            <a:r>
              <a:rPr lang="en-US">
                <a:latin typeface="Arial Narrow" charset="0"/>
                <a:ea typeface="ＭＳ Ｐゴシック" charset="0"/>
                <a:cs typeface="ＭＳ Ｐゴシック" charset="0"/>
              </a:rPr>
              <a:t>It is a table, whose rows are symbolic implicants.</a:t>
            </a:r>
          </a:p>
          <a:p>
            <a:r>
              <a:rPr lang="en-US">
                <a:latin typeface="Arial Narrow" charset="0"/>
                <a:ea typeface="ＭＳ Ｐゴシック" charset="0"/>
                <a:cs typeface="ＭＳ Ｐゴシック" charset="0"/>
              </a:rPr>
              <a:t>Each implicant shows the conjunction of symbolic literals.</a:t>
            </a:r>
          </a:p>
          <a:p>
            <a:r>
              <a:rPr lang="en-US">
                <a:latin typeface="Arial Narrow" charset="0"/>
                <a:ea typeface="ＭＳ Ｐゴシック" charset="0"/>
                <a:cs typeface="ＭＳ Ｐゴシック" charset="0"/>
              </a:rPr>
              <a:t>Since symbolic literals are multi-valued, there are two cases:</a:t>
            </a:r>
          </a:p>
          <a:p>
            <a:pPr>
              <a:buFontTx/>
              <a:buChar char="-"/>
            </a:pPr>
            <a:r>
              <a:rPr lang="en-US">
                <a:latin typeface="Arial Narrow" charset="0"/>
                <a:ea typeface="ＭＳ Ｐゴシック" charset="0"/>
                <a:cs typeface="ＭＳ Ｐゴシック" charset="0"/>
              </a:rPr>
              <a:t>A literal has one value (simple)</a:t>
            </a:r>
          </a:p>
          <a:p>
            <a:pPr>
              <a:buFontTx/>
              <a:buChar char="-"/>
            </a:pPr>
            <a:r>
              <a:rPr lang="en-US">
                <a:latin typeface="Arial Narrow" charset="0"/>
                <a:ea typeface="ＭＳ Ｐゴシック" charset="0"/>
                <a:cs typeface="ＭＳ Ｐゴシック" charset="0"/>
              </a:rPr>
              <a:t>A literal has more than one value (compound)</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a:solidFill>
                  <a:schemeClr val="tx1"/>
                </a:solidFill>
                <a:latin typeface="Arial Narrow" charset="0"/>
                <a:ea typeface="ＭＳ Ｐゴシック" charset="0"/>
                <a:cs typeface="ＭＳ Ｐゴシック" charset="0"/>
              </a:defRPr>
            </a:lvl1pPr>
            <a:lvl2pPr marL="37931725" indent="-37474525" defTabSz="898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E8D70EC6-6D5E-7F45-8BA1-C73AFBA34C87}" type="slidenum">
              <a:rPr lang="en-US" sz="1000">
                <a:latin typeface="Arial" charset="0"/>
              </a:rPr>
              <a:pPr/>
              <a:t>7</a:t>
            </a:fld>
            <a:endParaRPr lang="en-US" sz="1000">
              <a:latin typeface="Arial" charset="0"/>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ea typeface="ＭＳ Ｐゴシック" charset="0"/>
                <a:cs typeface="ＭＳ Ｐゴシック" charset="0"/>
              </a:rPr>
              <a:t>We concentrate our attention first on the encoding of the input fields of a symbolic table.</a:t>
            </a:r>
          </a:p>
          <a:p>
            <a:r>
              <a:rPr lang="en-US">
                <a:latin typeface="Arial Narrow" charset="0"/>
                <a:ea typeface="ＭＳ Ｐゴシック" charset="0"/>
                <a:cs typeface="ＭＳ Ｐゴシック" charset="0"/>
              </a:rPr>
              <a:t>Thus we assume that the output codes are given.</a:t>
            </a:r>
          </a:p>
          <a:p>
            <a:r>
              <a:rPr lang="en-US">
                <a:latin typeface="Arial Narrow" charset="0"/>
                <a:ea typeface="ＭＳ Ｐゴシック" charset="0"/>
                <a:cs typeface="ＭＳ Ｐゴシック" charset="0"/>
              </a:rPr>
              <a:t>Since we do not know the input codes, we cannot specify a bv-function that can be minimized. </a:t>
            </a:r>
          </a:p>
          <a:p>
            <a:r>
              <a:rPr lang="en-US">
                <a:latin typeface="Arial Narrow" charset="0"/>
                <a:ea typeface="ＭＳ Ｐゴシック" charset="0"/>
                <a:cs typeface="ＭＳ Ｐゴシック" charset="0"/>
              </a:rPr>
              <a:t>Trying all possible input codes would be excessively costly, because it would require an exponential number of logic minimizations. </a:t>
            </a:r>
          </a:p>
          <a:p>
            <a:r>
              <a:rPr lang="en-US">
                <a:latin typeface="Arial Narrow" charset="0"/>
                <a:ea typeface="ＭＳ Ｐゴシック" charset="0"/>
                <a:cs typeface="ＭＳ Ｐゴシック" charset="0"/>
              </a:rPr>
              <a:t>Fortunately, it is possible to optimize the function independently of the encoding, and determine the codes at a later time. </a:t>
            </a:r>
          </a:p>
          <a:p>
            <a:r>
              <a:rPr lang="en-US">
                <a:latin typeface="Arial Narrow" charset="0"/>
                <a:ea typeface="ＭＳ Ｐゴシック" charset="0"/>
                <a:cs typeface="ＭＳ Ｐゴシック" charset="0"/>
              </a:rPr>
              <a:t>This requires performing the minimization at the symbolic level, before the encoding.</a:t>
            </a:r>
          </a:p>
          <a:p>
            <a:endParaRPr lang="en-US">
              <a:latin typeface="Arial Narrow" charset="0"/>
              <a:ea typeface="ＭＳ Ｐゴシック" charset="0"/>
              <a:cs typeface="ＭＳ Ｐゴシック"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a:solidFill>
                  <a:schemeClr val="tx1"/>
                </a:solidFill>
                <a:latin typeface="Arial Narrow" charset="0"/>
                <a:ea typeface="ＭＳ Ｐゴシック" charset="0"/>
                <a:cs typeface="ＭＳ Ｐゴシック" charset="0"/>
              </a:defRPr>
            </a:lvl1pPr>
            <a:lvl2pPr marL="37931725" indent="-37474525" defTabSz="898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0DC64E3B-DC30-AC41-AEBC-5712FA4B3574}" type="slidenum">
              <a:rPr lang="en-US" sz="1000">
                <a:latin typeface="Arial" charset="0"/>
              </a:rPr>
              <a:pPr/>
              <a:t>8</a:t>
            </a:fld>
            <a:endParaRPr lang="en-US" sz="1000">
              <a:latin typeface="Arial" charset="0"/>
            </a:endParaRPr>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ea typeface="ＭＳ Ｐゴシック" charset="0"/>
                <a:cs typeface="ＭＳ Ｐゴシック" charset="0"/>
              </a:rPr>
              <a:t>For input encoding, a straightforward model for symbolic functions and their optimization is to consider them as mvi-functions and apply mvi-minimization. </a:t>
            </a:r>
          </a:p>
          <a:p>
            <a:r>
              <a:rPr lang="en-US">
                <a:latin typeface="Arial Narrow" charset="0"/>
                <a:ea typeface="ＭＳ Ｐゴシック" charset="0"/>
                <a:cs typeface="ＭＳ Ｐゴシック" charset="0"/>
              </a:rPr>
              <a:t>The issue at hand is how to interpret the compound symbolic literals.</a:t>
            </a:r>
          </a:p>
          <a:p>
            <a:endParaRPr lang="en-US">
              <a:latin typeface="Arial Narrow" charset="0"/>
              <a:ea typeface="ＭＳ Ｐゴシック" charset="0"/>
              <a:cs typeface="ＭＳ Ｐゴシック"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a:solidFill>
                  <a:schemeClr val="tx1"/>
                </a:solidFill>
                <a:latin typeface="Arial Narrow" charset="0"/>
                <a:ea typeface="ＭＳ Ｐゴシック" charset="0"/>
                <a:cs typeface="ＭＳ Ｐゴシック" charset="0"/>
              </a:defRPr>
            </a:lvl1pPr>
            <a:lvl2pPr marL="37931725" indent="-37474525" defTabSz="898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FF87B20E-778C-1F4A-BC6F-C8E2189EBB34}" type="slidenum">
              <a:rPr lang="en-US" sz="1000">
                <a:latin typeface="Arial" charset="0"/>
              </a:rPr>
              <a:pPr/>
              <a:t>9</a:t>
            </a:fld>
            <a:endParaRPr lang="en-US" sz="1000">
              <a:latin typeface="Arial" charset="0"/>
            </a:endParaRPr>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ea typeface="ＭＳ Ｐゴシック" charset="0"/>
                <a:cs typeface="ＭＳ Ｐゴシック" charset="0"/>
              </a:rPr>
              <a:t>The example shows the mvi-cover for the instruction decoder and a minimum representation.</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59490" name="Rectangle 2"/>
          <p:cNvSpPr>
            <a:spLocks noGrp="1" noChangeArrowheads="1"/>
          </p:cNvSpPr>
          <p:nvPr>
            <p:ph type="ctrTitle"/>
          </p:nvPr>
        </p:nvSpPr>
        <p:spPr>
          <a:xfrm>
            <a:off x="254000" y="609600"/>
            <a:ext cx="7772400" cy="1143000"/>
          </a:xfrm>
        </p:spPr>
        <p:txBody>
          <a:bodyPr/>
          <a:lstStyle>
            <a:lvl1pPr>
              <a:defRPr sz="2800"/>
            </a:lvl1pPr>
          </a:lstStyle>
          <a:p>
            <a:r>
              <a:rPr lang="en-US"/>
              <a:t>Click to edit Master title style</a:t>
            </a:r>
          </a:p>
        </p:txBody>
      </p:sp>
      <p:sp>
        <p:nvSpPr>
          <p:cNvPr id="959491" name="Rectangle 3"/>
          <p:cNvSpPr>
            <a:spLocks noGrp="1" noChangeArrowheads="1"/>
          </p:cNvSpPr>
          <p:nvPr>
            <p:ph type="subTitle" idx="1"/>
          </p:nvPr>
        </p:nvSpPr>
        <p:spPr>
          <a:xfrm>
            <a:off x="1276350" y="2900363"/>
            <a:ext cx="6400800" cy="1752600"/>
          </a:xfrm>
        </p:spPr>
        <p:txBody>
          <a:bodyPr/>
          <a:lstStyle>
            <a:lvl1pPr marL="0" indent="0" algn="ctr">
              <a:lnSpc>
                <a:spcPct val="95000"/>
              </a:lnSpc>
              <a:buFont typeface="Monotype Sorts" pitchFamily="1" charset="2"/>
              <a:buNone/>
              <a:defRPr sz="2000"/>
            </a:lvl1pPr>
          </a:lstStyle>
          <a:p>
            <a:r>
              <a:rPr lang="en-US"/>
              <a:t>Click to edit Master subtitle style</a:t>
            </a:r>
          </a:p>
        </p:txBody>
      </p:sp>
      <p:sp>
        <p:nvSpPr>
          <p:cNvPr id="4" name="Rectangle 109"/>
          <p:cNvSpPr>
            <a:spLocks noGrp="1" noChangeArrowheads="1"/>
          </p:cNvSpPr>
          <p:nvPr>
            <p:ph type="ftr" sz="quarter" idx="10"/>
          </p:nvPr>
        </p:nvSpPr>
        <p:spPr>
          <a:xfrm>
            <a:off x="3124200" y="6245225"/>
            <a:ext cx="2895600" cy="476250"/>
          </a:xfrm>
        </p:spPr>
        <p:txBody>
          <a:bodyPr/>
          <a:lstStyle>
            <a:lvl1pPr>
              <a:defRPr/>
            </a:lvl1pPr>
          </a:lstStyle>
          <a:p>
            <a:pPr>
              <a:defRPr/>
            </a:pPr>
            <a:r>
              <a:rPr lang="en-US"/>
              <a:t>(c)  Giovanni De Micheli</a:t>
            </a:r>
          </a:p>
        </p:txBody>
      </p:sp>
      <p:sp>
        <p:nvSpPr>
          <p:cNvPr id="5" name="Rectangle 110"/>
          <p:cNvSpPr>
            <a:spLocks noGrp="1" noChangeArrowheads="1"/>
          </p:cNvSpPr>
          <p:nvPr>
            <p:ph type="sldNum" sz="quarter" idx="11"/>
          </p:nvPr>
        </p:nvSpPr>
        <p:spPr>
          <a:xfrm>
            <a:off x="6553200" y="6245225"/>
            <a:ext cx="2133600" cy="476250"/>
          </a:xfrm>
        </p:spPr>
        <p:txBody>
          <a:bodyPr/>
          <a:lstStyle>
            <a:lvl1pPr>
              <a:defRPr/>
            </a:lvl1pPr>
          </a:lstStyle>
          <a:p>
            <a:fld id="{3667D8D2-B9A8-E347-8E2E-D1BD27EED0B0}" type="slidenum">
              <a:rPr lang="en-US"/>
              <a:pPr/>
              <a:t>‹#›</a:t>
            </a:fld>
            <a:endParaRPr lang="en-US"/>
          </a:p>
        </p:txBody>
      </p:sp>
    </p:spTree>
    <p:extLst>
      <p:ext uri="{BB962C8B-B14F-4D97-AF65-F5344CB8AC3E}">
        <p14:creationId xmlns:p14="http://schemas.microsoft.com/office/powerpoint/2010/main" val="15518700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5" name="Rectangle 19"/>
          <p:cNvSpPr>
            <a:spLocks noGrp="1" noChangeArrowheads="1"/>
          </p:cNvSpPr>
          <p:nvPr>
            <p:ph type="sldNum" sz="quarter" idx="11"/>
          </p:nvPr>
        </p:nvSpPr>
        <p:spPr>
          <a:ln/>
        </p:spPr>
        <p:txBody>
          <a:bodyPr/>
          <a:lstStyle>
            <a:lvl1pPr>
              <a:defRPr/>
            </a:lvl1pPr>
          </a:lstStyle>
          <a:p>
            <a:fld id="{DA87EFB2-3F6C-1843-8D72-280971BCD4A9}" type="slidenum">
              <a:rPr lang="en-US"/>
              <a:pPr/>
              <a:t>‹#›</a:t>
            </a:fld>
            <a:endParaRPr lang="en-US"/>
          </a:p>
        </p:txBody>
      </p:sp>
    </p:spTree>
    <p:extLst>
      <p:ext uri="{BB962C8B-B14F-4D97-AF65-F5344CB8AC3E}">
        <p14:creationId xmlns:p14="http://schemas.microsoft.com/office/powerpoint/2010/main" val="3920888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2750" y="203200"/>
            <a:ext cx="2178050" cy="60833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203200"/>
            <a:ext cx="6381750" cy="6083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5" name="Rectangle 19"/>
          <p:cNvSpPr>
            <a:spLocks noGrp="1" noChangeArrowheads="1"/>
          </p:cNvSpPr>
          <p:nvPr>
            <p:ph type="sldNum" sz="quarter" idx="11"/>
          </p:nvPr>
        </p:nvSpPr>
        <p:spPr>
          <a:ln/>
        </p:spPr>
        <p:txBody>
          <a:bodyPr/>
          <a:lstStyle>
            <a:lvl1pPr>
              <a:defRPr/>
            </a:lvl1pPr>
          </a:lstStyle>
          <a:p>
            <a:fld id="{2C14123D-15AE-E142-BC62-7C085028FF61}" type="slidenum">
              <a:rPr lang="en-US"/>
              <a:pPr/>
              <a:t>‹#›</a:t>
            </a:fld>
            <a:endParaRPr lang="en-US"/>
          </a:p>
        </p:txBody>
      </p:sp>
    </p:spTree>
    <p:extLst>
      <p:ext uri="{BB962C8B-B14F-4D97-AF65-F5344CB8AC3E}">
        <p14:creationId xmlns:p14="http://schemas.microsoft.com/office/powerpoint/2010/main" val="51533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41300" y="203200"/>
            <a:ext cx="8699500" cy="685800"/>
          </a:xfrm>
        </p:spPr>
        <p:txBody>
          <a:bodyPr/>
          <a:lstStyle/>
          <a:p>
            <a:r>
              <a:rPr lang="en-US"/>
              <a:t>Click to edit Master title style</a:t>
            </a:r>
          </a:p>
        </p:txBody>
      </p:sp>
      <p:sp>
        <p:nvSpPr>
          <p:cNvPr id="3" name="Text Placeholder 2"/>
          <p:cNvSpPr>
            <a:spLocks noGrp="1"/>
          </p:cNvSpPr>
          <p:nvPr>
            <p:ph type="body" sz="half" idx="1"/>
          </p:nvPr>
        </p:nvSpPr>
        <p:spPr>
          <a:xfrm>
            <a:off x="228600" y="1079500"/>
            <a:ext cx="4273550" cy="520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54550" y="1079500"/>
            <a:ext cx="4273550" cy="520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6" name="Rectangle 19"/>
          <p:cNvSpPr>
            <a:spLocks noGrp="1" noChangeArrowheads="1"/>
          </p:cNvSpPr>
          <p:nvPr>
            <p:ph type="sldNum" sz="quarter" idx="11"/>
          </p:nvPr>
        </p:nvSpPr>
        <p:spPr>
          <a:ln/>
        </p:spPr>
        <p:txBody>
          <a:bodyPr/>
          <a:lstStyle>
            <a:lvl1pPr>
              <a:defRPr/>
            </a:lvl1pPr>
          </a:lstStyle>
          <a:p>
            <a:fld id="{AC1ABBD0-EBBF-5B44-8EAD-55C6909B902A}" type="slidenum">
              <a:rPr lang="en-US"/>
              <a:pPr/>
              <a:t>‹#›</a:t>
            </a:fld>
            <a:endParaRPr lang="en-US"/>
          </a:p>
        </p:txBody>
      </p:sp>
    </p:spTree>
    <p:extLst>
      <p:ext uri="{BB962C8B-B14F-4D97-AF65-F5344CB8AC3E}">
        <p14:creationId xmlns:p14="http://schemas.microsoft.com/office/powerpoint/2010/main" val="384724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5" name="Rectangle 19"/>
          <p:cNvSpPr>
            <a:spLocks noGrp="1" noChangeArrowheads="1"/>
          </p:cNvSpPr>
          <p:nvPr>
            <p:ph type="sldNum" sz="quarter" idx="11"/>
          </p:nvPr>
        </p:nvSpPr>
        <p:spPr>
          <a:ln/>
        </p:spPr>
        <p:txBody>
          <a:bodyPr/>
          <a:lstStyle>
            <a:lvl1pPr>
              <a:defRPr/>
            </a:lvl1pPr>
          </a:lstStyle>
          <a:p>
            <a:fld id="{752A7A36-F9EE-2547-8454-90827F7ED276}" type="slidenum">
              <a:rPr lang="en-US"/>
              <a:pPr/>
              <a:t>‹#›</a:t>
            </a:fld>
            <a:endParaRPr lang="en-US"/>
          </a:p>
        </p:txBody>
      </p:sp>
    </p:spTree>
    <p:extLst>
      <p:ext uri="{BB962C8B-B14F-4D97-AF65-F5344CB8AC3E}">
        <p14:creationId xmlns:p14="http://schemas.microsoft.com/office/powerpoint/2010/main" val="27289278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5" name="Rectangle 19"/>
          <p:cNvSpPr>
            <a:spLocks noGrp="1" noChangeArrowheads="1"/>
          </p:cNvSpPr>
          <p:nvPr>
            <p:ph type="sldNum" sz="quarter" idx="11"/>
          </p:nvPr>
        </p:nvSpPr>
        <p:spPr>
          <a:ln/>
        </p:spPr>
        <p:txBody>
          <a:bodyPr/>
          <a:lstStyle>
            <a:lvl1pPr>
              <a:defRPr/>
            </a:lvl1pPr>
          </a:lstStyle>
          <a:p>
            <a:fld id="{074A04ED-259C-7248-BD0D-6F511B427D52}" type="slidenum">
              <a:rPr lang="en-US"/>
              <a:pPr/>
              <a:t>‹#›</a:t>
            </a:fld>
            <a:endParaRPr lang="en-US"/>
          </a:p>
        </p:txBody>
      </p:sp>
    </p:spTree>
    <p:extLst>
      <p:ext uri="{BB962C8B-B14F-4D97-AF65-F5344CB8AC3E}">
        <p14:creationId xmlns:p14="http://schemas.microsoft.com/office/powerpoint/2010/main" val="806652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8600" y="1079500"/>
            <a:ext cx="4273550" cy="5207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54550" y="1079500"/>
            <a:ext cx="4273550" cy="5207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6" name="Rectangle 19"/>
          <p:cNvSpPr>
            <a:spLocks noGrp="1" noChangeArrowheads="1"/>
          </p:cNvSpPr>
          <p:nvPr>
            <p:ph type="sldNum" sz="quarter" idx="11"/>
          </p:nvPr>
        </p:nvSpPr>
        <p:spPr>
          <a:ln/>
        </p:spPr>
        <p:txBody>
          <a:bodyPr/>
          <a:lstStyle>
            <a:lvl1pPr>
              <a:defRPr/>
            </a:lvl1pPr>
          </a:lstStyle>
          <a:p>
            <a:fld id="{0953B691-FD9F-F545-8F39-0E0159C051EC}" type="slidenum">
              <a:rPr lang="en-US"/>
              <a:pPr/>
              <a:t>‹#›</a:t>
            </a:fld>
            <a:endParaRPr lang="en-US"/>
          </a:p>
        </p:txBody>
      </p:sp>
    </p:spTree>
    <p:extLst>
      <p:ext uri="{BB962C8B-B14F-4D97-AF65-F5344CB8AC3E}">
        <p14:creationId xmlns:p14="http://schemas.microsoft.com/office/powerpoint/2010/main" val="39996192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8" name="Rectangle 19"/>
          <p:cNvSpPr>
            <a:spLocks noGrp="1" noChangeArrowheads="1"/>
          </p:cNvSpPr>
          <p:nvPr>
            <p:ph type="sldNum" sz="quarter" idx="11"/>
          </p:nvPr>
        </p:nvSpPr>
        <p:spPr>
          <a:ln/>
        </p:spPr>
        <p:txBody>
          <a:bodyPr/>
          <a:lstStyle>
            <a:lvl1pPr>
              <a:defRPr/>
            </a:lvl1pPr>
          </a:lstStyle>
          <a:p>
            <a:fld id="{EF6D2DFF-D70A-8647-A267-3779AE3CED0C}" type="slidenum">
              <a:rPr lang="en-US"/>
              <a:pPr/>
              <a:t>‹#›</a:t>
            </a:fld>
            <a:endParaRPr lang="en-US"/>
          </a:p>
        </p:txBody>
      </p:sp>
    </p:spTree>
    <p:extLst>
      <p:ext uri="{BB962C8B-B14F-4D97-AF65-F5344CB8AC3E}">
        <p14:creationId xmlns:p14="http://schemas.microsoft.com/office/powerpoint/2010/main" val="29006438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4" name="Rectangle 19"/>
          <p:cNvSpPr>
            <a:spLocks noGrp="1" noChangeArrowheads="1"/>
          </p:cNvSpPr>
          <p:nvPr>
            <p:ph type="sldNum" sz="quarter" idx="11"/>
          </p:nvPr>
        </p:nvSpPr>
        <p:spPr>
          <a:ln/>
        </p:spPr>
        <p:txBody>
          <a:bodyPr/>
          <a:lstStyle>
            <a:lvl1pPr>
              <a:defRPr/>
            </a:lvl1pPr>
          </a:lstStyle>
          <a:p>
            <a:fld id="{16D19853-5BC8-544A-A961-5D1834957CD8}" type="slidenum">
              <a:rPr lang="en-US"/>
              <a:pPr/>
              <a:t>‹#›</a:t>
            </a:fld>
            <a:endParaRPr lang="en-US"/>
          </a:p>
        </p:txBody>
      </p:sp>
    </p:spTree>
    <p:extLst>
      <p:ext uri="{BB962C8B-B14F-4D97-AF65-F5344CB8AC3E}">
        <p14:creationId xmlns:p14="http://schemas.microsoft.com/office/powerpoint/2010/main" val="1890963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3" name="Rectangle 19"/>
          <p:cNvSpPr>
            <a:spLocks noGrp="1" noChangeArrowheads="1"/>
          </p:cNvSpPr>
          <p:nvPr>
            <p:ph type="sldNum" sz="quarter" idx="11"/>
          </p:nvPr>
        </p:nvSpPr>
        <p:spPr>
          <a:ln/>
        </p:spPr>
        <p:txBody>
          <a:bodyPr/>
          <a:lstStyle>
            <a:lvl1pPr>
              <a:defRPr/>
            </a:lvl1pPr>
          </a:lstStyle>
          <a:p>
            <a:fld id="{F6A54D91-412F-D548-8591-F2DC89BA5258}" type="slidenum">
              <a:rPr lang="en-US"/>
              <a:pPr/>
              <a:t>‹#›</a:t>
            </a:fld>
            <a:endParaRPr lang="en-US"/>
          </a:p>
        </p:txBody>
      </p:sp>
    </p:spTree>
    <p:extLst>
      <p:ext uri="{BB962C8B-B14F-4D97-AF65-F5344CB8AC3E}">
        <p14:creationId xmlns:p14="http://schemas.microsoft.com/office/powerpoint/2010/main" val="8151095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6" name="Rectangle 19"/>
          <p:cNvSpPr>
            <a:spLocks noGrp="1" noChangeArrowheads="1"/>
          </p:cNvSpPr>
          <p:nvPr>
            <p:ph type="sldNum" sz="quarter" idx="11"/>
          </p:nvPr>
        </p:nvSpPr>
        <p:spPr>
          <a:ln/>
        </p:spPr>
        <p:txBody>
          <a:bodyPr/>
          <a:lstStyle>
            <a:lvl1pPr>
              <a:defRPr/>
            </a:lvl1pPr>
          </a:lstStyle>
          <a:p>
            <a:fld id="{F46D218B-EB6D-0848-B746-5C7F6359F3FE}" type="slidenum">
              <a:rPr lang="en-US"/>
              <a:pPr/>
              <a:t>‹#›</a:t>
            </a:fld>
            <a:endParaRPr lang="en-US"/>
          </a:p>
        </p:txBody>
      </p:sp>
    </p:spTree>
    <p:extLst>
      <p:ext uri="{BB962C8B-B14F-4D97-AF65-F5344CB8AC3E}">
        <p14:creationId xmlns:p14="http://schemas.microsoft.com/office/powerpoint/2010/main" val="40555713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6" name="Rectangle 19"/>
          <p:cNvSpPr>
            <a:spLocks noGrp="1" noChangeArrowheads="1"/>
          </p:cNvSpPr>
          <p:nvPr>
            <p:ph type="sldNum" sz="quarter" idx="11"/>
          </p:nvPr>
        </p:nvSpPr>
        <p:spPr>
          <a:ln/>
        </p:spPr>
        <p:txBody>
          <a:bodyPr/>
          <a:lstStyle>
            <a:lvl1pPr>
              <a:defRPr/>
            </a:lvl1pPr>
          </a:lstStyle>
          <a:p>
            <a:fld id="{1062EBDA-06BD-E84D-9A4B-AEE82261B0E7}" type="slidenum">
              <a:rPr lang="en-US"/>
              <a:pPr/>
              <a:t>‹#›</a:t>
            </a:fld>
            <a:endParaRPr lang="en-US"/>
          </a:p>
        </p:txBody>
      </p:sp>
    </p:spTree>
    <p:extLst>
      <p:ext uri="{BB962C8B-B14F-4D97-AF65-F5344CB8AC3E}">
        <p14:creationId xmlns:p14="http://schemas.microsoft.com/office/powerpoint/2010/main" val="24978042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41300" y="203200"/>
            <a:ext cx="8699500" cy="685800"/>
          </a:xfrm>
          <a:prstGeom prst="rect">
            <a:avLst/>
          </a:prstGeom>
          <a:noFill/>
          <a:ln>
            <a:noFill/>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228600" y="1079500"/>
            <a:ext cx="8699500" cy="5207000"/>
          </a:xfrm>
          <a:prstGeom prst="rect">
            <a:avLst/>
          </a:prstGeom>
          <a:noFill/>
          <a:ln>
            <a:noFill/>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58481" name="Line 17"/>
          <p:cNvSpPr>
            <a:spLocks noChangeShapeType="1"/>
          </p:cNvSpPr>
          <p:nvPr userDrawn="1"/>
        </p:nvSpPr>
        <p:spPr bwMode="auto">
          <a:xfrm>
            <a:off x="247650" y="912813"/>
            <a:ext cx="8686800" cy="0"/>
          </a:xfrm>
          <a:prstGeom prst="line">
            <a:avLst/>
          </a:prstGeom>
          <a:noFill/>
          <a:ln w="76200">
            <a:solidFill>
              <a:schemeClr val="tx1"/>
            </a:solidFill>
            <a:round/>
            <a:headEnd/>
            <a:tailEnd/>
          </a:ln>
          <a:effectLst/>
        </p:spPr>
        <p:txBody>
          <a:bodyPr wrap="none" anchor="ctr"/>
          <a:lstStyle/>
          <a:p>
            <a:pPr>
              <a:defRPr/>
            </a:pPr>
            <a:endParaRPr lang="en-US">
              <a:latin typeface="Arial Narrow" pitchFamily="1" charset="0"/>
              <a:ea typeface="+mn-ea"/>
              <a:cs typeface="+mn-cs"/>
            </a:endParaRPr>
          </a:p>
        </p:txBody>
      </p:sp>
      <p:sp>
        <p:nvSpPr>
          <p:cNvPr id="958482" name="Rectangle 18"/>
          <p:cNvSpPr>
            <a:spLocks noGrp="1" noChangeArrowheads="1"/>
          </p:cNvSpPr>
          <p:nvPr>
            <p:ph type="ftr" sz="quarter" idx="3"/>
          </p:nvPr>
        </p:nvSpPr>
        <p:spPr bwMode="auto">
          <a:xfrm>
            <a:off x="-76200" y="6356350"/>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Narrow" pitchFamily="1" charset="0"/>
                <a:ea typeface="+mn-ea"/>
                <a:cs typeface="+mn-cs"/>
              </a:defRPr>
            </a:lvl1pPr>
          </a:lstStyle>
          <a:p>
            <a:pPr>
              <a:defRPr/>
            </a:pPr>
            <a:r>
              <a:rPr lang="en-US"/>
              <a:t>(c)  Giovanni De Micheli</a:t>
            </a:r>
          </a:p>
        </p:txBody>
      </p:sp>
      <p:sp>
        <p:nvSpPr>
          <p:cNvPr id="958483" name="Rectangle 19"/>
          <p:cNvSpPr>
            <a:spLocks noGrp="1" noChangeArrowheads="1"/>
          </p:cNvSpPr>
          <p:nvPr>
            <p:ph type="sldNum" sz="quarter" idx="4"/>
          </p:nvPr>
        </p:nvSpPr>
        <p:spPr bwMode="auto">
          <a:xfrm>
            <a:off x="6553200" y="6367463"/>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EA288A6B-1ADD-C64C-A493-FA23729DDAA7}"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727"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Lst>
  <p:hf hdr="0" dt="0"/>
  <p:txStyles>
    <p:titleStyle>
      <a:lvl1pPr algn="ctr" rtl="0" eaLnBrk="0" fontAlgn="base" hangingPunct="0">
        <a:lnSpc>
          <a:spcPct val="90000"/>
        </a:lnSpc>
        <a:spcBef>
          <a:spcPct val="0"/>
        </a:spcBef>
        <a:spcAft>
          <a:spcPct val="0"/>
        </a:spcAft>
        <a:defRPr sz="3200" b="1">
          <a:solidFill>
            <a:schemeClr val="hlink"/>
          </a:solidFill>
          <a:latin typeface="+mj-lt"/>
          <a:ea typeface="ＭＳ Ｐゴシック" charset="-128"/>
          <a:cs typeface="ＭＳ Ｐゴシック" charset="-128"/>
        </a:defRPr>
      </a:lvl1pPr>
      <a:lvl2pPr algn="ctr" rtl="0" eaLnBrk="0" fontAlgn="base" hangingPunct="0">
        <a:lnSpc>
          <a:spcPct val="90000"/>
        </a:lnSpc>
        <a:spcBef>
          <a:spcPct val="0"/>
        </a:spcBef>
        <a:spcAft>
          <a:spcPct val="0"/>
        </a:spcAft>
        <a:defRPr sz="3200" b="1">
          <a:solidFill>
            <a:schemeClr val="hlink"/>
          </a:solidFill>
          <a:latin typeface="Arial Narrow" pitchFamily="1" charset="0"/>
          <a:ea typeface="ＭＳ Ｐゴシック" charset="-128"/>
          <a:cs typeface="ＭＳ Ｐゴシック" charset="-128"/>
        </a:defRPr>
      </a:lvl2pPr>
      <a:lvl3pPr algn="ctr" rtl="0" eaLnBrk="0" fontAlgn="base" hangingPunct="0">
        <a:lnSpc>
          <a:spcPct val="90000"/>
        </a:lnSpc>
        <a:spcBef>
          <a:spcPct val="0"/>
        </a:spcBef>
        <a:spcAft>
          <a:spcPct val="0"/>
        </a:spcAft>
        <a:defRPr sz="3200" b="1">
          <a:solidFill>
            <a:schemeClr val="hlink"/>
          </a:solidFill>
          <a:latin typeface="Arial Narrow" pitchFamily="1" charset="0"/>
          <a:ea typeface="ＭＳ Ｐゴシック" charset="-128"/>
          <a:cs typeface="ＭＳ Ｐゴシック" charset="-128"/>
        </a:defRPr>
      </a:lvl3pPr>
      <a:lvl4pPr algn="ctr" rtl="0" eaLnBrk="0" fontAlgn="base" hangingPunct="0">
        <a:lnSpc>
          <a:spcPct val="90000"/>
        </a:lnSpc>
        <a:spcBef>
          <a:spcPct val="0"/>
        </a:spcBef>
        <a:spcAft>
          <a:spcPct val="0"/>
        </a:spcAft>
        <a:defRPr sz="3200" b="1">
          <a:solidFill>
            <a:schemeClr val="hlink"/>
          </a:solidFill>
          <a:latin typeface="Arial Narrow" pitchFamily="1" charset="0"/>
          <a:ea typeface="ＭＳ Ｐゴシック" charset="-128"/>
          <a:cs typeface="ＭＳ Ｐゴシック" charset="-128"/>
        </a:defRPr>
      </a:lvl4pPr>
      <a:lvl5pPr algn="ctr" rtl="0" eaLnBrk="0" fontAlgn="base" hangingPunct="0">
        <a:lnSpc>
          <a:spcPct val="90000"/>
        </a:lnSpc>
        <a:spcBef>
          <a:spcPct val="0"/>
        </a:spcBef>
        <a:spcAft>
          <a:spcPct val="0"/>
        </a:spcAft>
        <a:defRPr sz="3200" b="1">
          <a:solidFill>
            <a:schemeClr val="hlink"/>
          </a:solidFill>
          <a:latin typeface="Arial Narrow" pitchFamily="1" charset="0"/>
          <a:ea typeface="ＭＳ Ｐゴシック" charset="-128"/>
          <a:cs typeface="ＭＳ Ｐゴシック" charset="-128"/>
        </a:defRPr>
      </a:lvl5pPr>
      <a:lvl6pPr marL="457200" algn="ctr" rtl="0" eaLnBrk="0" fontAlgn="base" hangingPunct="0">
        <a:lnSpc>
          <a:spcPct val="90000"/>
        </a:lnSpc>
        <a:spcBef>
          <a:spcPct val="0"/>
        </a:spcBef>
        <a:spcAft>
          <a:spcPct val="0"/>
        </a:spcAft>
        <a:defRPr sz="3200" b="1">
          <a:solidFill>
            <a:schemeClr val="hlink"/>
          </a:solidFill>
          <a:latin typeface="Arial Narrow" pitchFamily="1" charset="0"/>
        </a:defRPr>
      </a:lvl6pPr>
      <a:lvl7pPr marL="914400" algn="ctr" rtl="0" eaLnBrk="0" fontAlgn="base" hangingPunct="0">
        <a:lnSpc>
          <a:spcPct val="90000"/>
        </a:lnSpc>
        <a:spcBef>
          <a:spcPct val="0"/>
        </a:spcBef>
        <a:spcAft>
          <a:spcPct val="0"/>
        </a:spcAft>
        <a:defRPr sz="3200" b="1">
          <a:solidFill>
            <a:schemeClr val="hlink"/>
          </a:solidFill>
          <a:latin typeface="Arial Narrow" pitchFamily="1" charset="0"/>
        </a:defRPr>
      </a:lvl7pPr>
      <a:lvl8pPr marL="1371600" algn="ctr" rtl="0" eaLnBrk="0" fontAlgn="base" hangingPunct="0">
        <a:lnSpc>
          <a:spcPct val="90000"/>
        </a:lnSpc>
        <a:spcBef>
          <a:spcPct val="0"/>
        </a:spcBef>
        <a:spcAft>
          <a:spcPct val="0"/>
        </a:spcAft>
        <a:defRPr sz="3200" b="1">
          <a:solidFill>
            <a:schemeClr val="hlink"/>
          </a:solidFill>
          <a:latin typeface="Arial Narrow" pitchFamily="1" charset="0"/>
        </a:defRPr>
      </a:lvl8pPr>
      <a:lvl9pPr marL="1828800" algn="ctr" rtl="0" eaLnBrk="0" fontAlgn="base" hangingPunct="0">
        <a:lnSpc>
          <a:spcPct val="90000"/>
        </a:lnSpc>
        <a:spcBef>
          <a:spcPct val="0"/>
        </a:spcBef>
        <a:spcAft>
          <a:spcPct val="0"/>
        </a:spcAft>
        <a:defRPr sz="3200" b="1">
          <a:solidFill>
            <a:schemeClr val="hlink"/>
          </a:solidFill>
          <a:latin typeface="Arial Narrow" pitchFamily="1" charset="0"/>
        </a:defRPr>
      </a:lvl9pPr>
    </p:titleStyle>
    <p:bodyStyle>
      <a:lvl1pPr marL="285750" indent="-285750" algn="l" rtl="0" eaLnBrk="0" fontAlgn="base" hangingPunct="0">
        <a:lnSpc>
          <a:spcPct val="125000"/>
        </a:lnSpc>
        <a:spcBef>
          <a:spcPct val="30000"/>
        </a:spcBef>
        <a:spcAft>
          <a:spcPct val="0"/>
        </a:spcAft>
        <a:buClr>
          <a:srgbClr val="660066"/>
        </a:buClr>
        <a:buSzPct val="85000"/>
        <a:buFont typeface="Monotype Sorts" charset="0"/>
        <a:buChar char="u"/>
        <a:defRPr sz="2800" b="1">
          <a:solidFill>
            <a:schemeClr val="tx1"/>
          </a:solidFill>
          <a:latin typeface="+mn-lt"/>
          <a:ea typeface="ＭＳ Ｐゴシック" charset="-128"/>
          <a:cs typeface="ＭＳ Ｐゴシック" charset="-128"/>
        </a:defRPr>
      </a:lvl1pPr>
      <a:lvl2pPr marL="628650" indent="-228600" algn="l" rtl="0" eaLnBrk="0" fontAlgn="base" hangingPunct="0">
        <a:lnSpc>
          <a:spcPct val="110000"/>
        </a:lnSpc>
        <a:spcBef>
          <a:spcPct val="30000"/>
        </a:spcBef>
        <a:spcAft>
          <a:spcPct val="0"/>
        </a:spcAft>
        <a:buClr>
          <a:schemeClr val="hlink"/>
        </a:buClr>
        <a:buSzPct val="75000"/>
        <a:buFont typeface="Monotype Sorts" charset="0"/>
        <a:buChar char="s"/>
        <a:defRPr sz="2400" b="1">
          <a:solidFill>
            <a:schemeClr val="tx1"/>
          </a:solidFill>
          <a:latin typeface="+mn-lt"/>
          <a:ea typeface="ＭＳ Ｐゴシック" charset="-128"/>
        </a:defRPr>
      </a:lvl2pPr>
      <a:lvl3pPr marL="971550" indent="-228600" algn="l" rtl="0" eaLnBrk="0" fontAlgn="base" hangingPunct="0">
        <a:lnSpc>
          <a:spcPct val="90000"/>
        </a:lnSpc>
        <a:spcBef>
          <a:spcPct val="30000"/>
        </a:spcBef>
        <a:spcAft>
          <a:spcPct val="0"/>
        </a:spcAft>
        <a:buClr>
          <a:schemeClr val="tx1"/>
        </a:buClr>
        <a:buSzPct val="75000"/>
        <a:buFont typeface="Monotype Sorts" charset="0"/>
        <a:buChar char="t"/>
        <a:defRPr sz="2000" b="1">
          <a:solidFill>
            <a:schemeClr val="tx1"/>
          </a:solidFill>
          <a:latin typeface="+mn-lt"/>
          <a:ea typeface="ＭＳ Ｐゴシック" charset="-128"/>
        </a:defRPr>
      </a:lvl3pPr>
      <a:lvl4pPr marL="1600200" indent="-228600" algn="l" rtl="0" eaLnBrk="0" fontAlgn="base" hangingPunct="0">
        <a:spcBef>
          <a:spcPct val="20000"/>
        </a:spcBef>
        <a:spcAft>
          <a:spcPct val="0"/>
        </a:spcAft>
        <a:buClr>
          <a:srgbClr val="FF3300"/>
        </a:buClr>
        <a:buSzPct val="50000"/>
        <a:buFont typeface="Monotype Sorts" charset="0"/>
        <a:buChar char="u"/>
        <a:defRPr>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1600">
          <a:solidFill>
            <a:schemeClr val="tx1"/>
          </a:solidFill>
          <a:latin typeface="+mn-lt"/>
          <a:ea typeface="ＭＳ Ｐゴシック" charset="-128"/>
        </a:defRPr>
      </a:lvl5pPr>
      <a:lvl6pPr marL="2514600" indent="-228600" algn="l" rtl="0" eaLnBrk="0" fontAlgn="base" hangingPunct="0">
        <a:spcBef>
          <a:spcPct val="20000"/>
        </a:spcBef>
        <a:spcAft>
          <a:spcPct val="0"/>
        </a:spcAft>
        <a:buChar char="•"/>
        <a:defRPr sz="1600">
          <a:solidFill>
            <a:schemeClr val="tx1"/>
          </a:solidFill>
          <a:latin typeface="+mn-lt"/>
        </a:defRPr>
      </a:lvl6pPr>
      <a:lvl7pPr marL="2971800" indent="-228600" algn="l" rtl="0" eaLnBrk="0" fontAlgn="base" hangingPunct="0">
        <a:spcBef>
          <a:spcPct val="20000"/>
        </a:spcBef>
        <a:spcAft>
          <a:spcPct val="0"/>
        </a:spcAft>
        <a:buChar char="•"/>
        <a:defRPr sz="1600">
          <a:solidFill>
            <a:schemeClr val="tx1"/>
          </a:solidFill>
          <a:latin typeface="+mn-lt"/>
        </a:defRPr>
      </a:lvl7pPr>
      <a:lvl8pPr marL="3429000" indent="-228600" algn="l" rtl="0" eaLnBrk="0" fontAlgn="base" hangingPunct="0">
        <a:spcBef>
          <a:spcPct val="20000"/>
        </a:spcBef>
        <a:spcAft>
          <a:spcPct val="0"/>
        </a:spcAft>
        <a:buChar char="•"/>
        <a:defRPr sz="1600">
          <a:solidFill>
            <a:schemeClr val="tx1"/>
          </a:solidFill>
          <a:latin typeface="+mn-lt"/>
        </a:defRPr>
      </a:lvl8pPr>
      <a:lvl9pPr marL="3886200" indent="-2286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g"/><Relationship Id="rId5" Type="http://schemas.microsoft.com/office/2007/relationships/hdphoto" Target="../media/hdphoto1.wdp"/><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0.xml"/><Relationship Id="rId1" Type="http://schemas.openxmlformats.org/officeDocument/2006/relationships/slideLayout" Target="../slideLayouts/slideLayout12.xml"/><Relationship Id="rId4" Type="http://schemas.openxmlformats.org/officeDocument/2006/relationships/image" Target="../media/image6.png"/></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4210" name="Rectangle 2"/>
          <p:cNvSpPr>
            <a:spLocks noGrp="1" noChangeArrowheads="1"/>
          </p:cNvSpPr>
          <p:nvPr>
            <p:ph type="ctrTitle"/>
          </p:nvPr>
        </p:nvSpPr>
        <p:spPr>
          <a:xfrm>
            <a:off x="179388" y="908050"/>
            <a:ext cx="8915400" cy="1474788"/>
          </a:xfrm>
        </p:spPr>
        <p:txBody>
          <a:bodyPr/>
          <a:lstStyle/>
          <a:p>
            <a:pPr>
              <a:lnSpc>
                <a:spcPct val="110000"/>
              </a:lnSpc>
            </a:pPr>
            <a:r>
              <a:rPr lang="en-US" sz="3600" i="1">
                <a:solidFill>
                  <a:schemeClr val="accent2"/>
                </a:solidFill>
                <a:effectLst>
                  <a:outerShdw blurRad="38100" dist="38100" dir="2700000" algn="tl">
                    <a:srgbClr val="DDDDDD"/>
                  </a:outerShdw>
                </a:effectLst>
                <a:latin typeface="Arial Narrow" charset="0"/>
                <a:ea typeface="ＭＳ Ｐゴシック" charset="0"/>
                <a:cs typeface="ＭＳ Ｐゴシック" charset="0"/>
              </a:rPr>
              <a:t>Symbolic Logic Optimization and Encoding</a:t>
            </a:r>
            <a:endParaRPr lang="en-US" sz="3600" i="1">
              <a:solidFill>
                <a:schemeClr val="accent2"/>
              </a:solidFill>
              <a:latin typeface="Arial Narrow" charset="0"/>
              <a:ea typeface="ＭＳ Ｐゴシック" charset="0"/>
              <a:cs typeface="ＭＳ Ｐゴシック" charset="0"/>
            </a:endParaRPr>
          </a:p>
        </p:txBody>
      </p:sp>
      <p:sp>
        <p:nvSpPr>
          <p:cNvPr id="1374211" name="Rectangle 3"/>
          <p:cNvSpPr>
            <a:spLocks noChangeArrowheads="1"/>
          </p:cNvSpPr>
          <p:nvPr/>
        </p:nvSpPr>
        <p:spPr bwMode="auto">
          <a:xfrm>
            <a:off x="1066800" y="304800"/>
            <a:ext cx="7086600" cy="2971800"/>
          </a:xfrm>
          <a:prstGeom prst="rect">
            <a:avLst/>
          </a:prstGeom>
          <a:noFill/>
          <a:ln w="9525">
            <a:noFill/>
            <a:miter lim="800000"/>
            <a:headEnd/>
            <a:tailEnd/>
          </a:ln>
          <a:effectLst/>
        </p:spPr>
        <p:txBody>
          <a:bodyPr/>
          <a:lstStyle/>
          <a:p>
            <a:pPr>
              <a:lnSpc>
                <a:spcPct val="0"/>
              </a:lnSpc>
              <a:spcBef>
                <a:spcPct val="30000"/>
              </a:spcBef>
              <a:buClr>
                <a:srgbClr val="660066"/>
              </a:buClr>
              <a:buSzPct val="85000"/>
              <a:buFont typeface="Monotype Sorts" charset="0"/>
              <a:buNone/>
            </a:pPr>
            <a:r>
              <a:rPr lang="it-IT" sz="1600" b="1">
                <a:solidFill>
                  <a:schemeClr val="bg1"/>
                </a:solidFill>
                <a:effectLst>
                  <a:outerShdw blurRad="38100" dist="38100" dir="2700000" algn="tl">
                    <a:srgbClr val="DDDDDD"/>
                  </a:outerShdw>
                </a:effectLst>
              </a:rPr>
              <a:t> </a:t>
            </a:r>
          </a:p>
        </p:txBody>
      </p:sp>
      <p:sp>
        <p:nvSpPr>
          <p:cNvPr id="16388" name="Rectangle 4"/>
          <p:cNvSpPr>
            <a:spLocks noGrp="1" noChangeArrowheads="1"/>
          </p:cNvSpPr>
          <p:nvPr/>
        </p:nvSpPr>
        <p:spPr bwMode="auto">
          <a:xfrm>
            <a:off x="498475" y="2859088"/>
            <a:ext cx="7924800" cy="1752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r>
              <a:rPr lang="en-US" sz="3600" b="1" dirty="0"/>
              <a:t>Giovanni De </a:t>
            </a:r>
            <a:r>
              <a:rPr lang="en-US" sz="3600" b="1" dirty="0" err="1"/>
              <a:t>Micheli</a:t>
            </a:r>
            <a:endParaRPr lang="en-US" sz="3600" b="1" dirty="0"/>
          </a:p>
          <a:p>
            <a:r>
              <a:rPr lang="en-US" sz="3200" b="1" i="1" dirty="0"/>
              <a:t>Integrated Systems Laboratory</a:t>
            </a:r>
          </a:p>
          <a:p>
            <a:endParaRPr lang="en-US" sz="3200" b="1" i="1" dirty="0"/>
          </a:p>
        </p:txBody>
      </p:sp>
      <p:sp>
        <p:nvSpPr>
          <p:cNvPr id="16389" name="Text Box 5"/>
          <p:cNvSpPr txBox="1">
            <a:spLocks noChangeArrowheads="1"/>
          </p:cNvSpPr>
          <p:nvPr/>
        </p:nvSpPr>
        <p:spPr bwMode="auto">
          <a:xfrm>
            <a:off x="698500" y="5980113"/>
            <a:ext cx="7891463" cy="5492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a:spAutoFit/>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pPr>
              <a:spcBef>
                <a:spcPct val="50000"/>
              </a:spcBef>
            </a:pPr>
            <a:r>
              <a:rPr lang="en-US" sz="1200" b="1"/>
              <a:t>This presentation can be used for non-commercial purposes as long as this note and the copyright footers are not removed</a:t>
            </a:r>
          </a:p>
          <a:p>
            <a:pPr>
              <a:spcBef>
                <a:spcPct val="50000"/>
              </a:spcBef>
            </a:pPr>
            <a:r>
              <a:rPr lang="en-US" sz="1200" b="1"/>
              <a:t>© Giovanni De Micheli – All rights reserved</a:t>
            </a:r>
          </a:p>
        </p:txBody>
      </p:sp>
      <p:sp>
        <p:nvSpPr>
          <p:cNvPr id="16392" name="Line 8"/>
          <p:cNvSpPr>
            <a:spLocks noChangeShapeType="1"/>
          </p:cNvSpPr>
          <p:nvPr/>
        </p:nvSpPr>
        <p:spPr bwMode="auto">
          <a:xfrm>
            <a:off x="1020763" y="5745163"/>
            <a:ext cx="7278687" cy="7937"/>
          </a:xfrm>
          <a:prstGeom prst="line">
            <a:avLst/>
          </a:prstGeom>
          <a:noFill/>
          <a:ln w="127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pic>
        <p:nvPicPr>
          <p:cNvPr id="16393" name="Picture 9" descr="mcgraw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11625" y="4592638"/>
            <a:ext cx="598488" cy="9620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0" name="Picture 4" descr="isultati immagini per epfl lsi logo">
            <a:extLst>
              <a:ext uri="{FF2B5EF4-FFF2-40B4-BE49-F238E27FC236}">
                <a16:creationId xmlns:a16="http://schemas.microsoft.com/office/drawing/2014/main" id="{DA370C86-4398-F24D-BCAE-3BDB87098F0D}"/>
              </a:ext>
            </a:extLst>
          </p:cNvPr>
          <p:cNvPicPr>
            <a:picLocks noChangeAspect="1" noChangeArrowheads="1"/>
          </p:cNvPicPr>
          <p:nvPr/>
        </p:nvPicPr>
        <p:blipFill>
          <a:blip r:embed="rId4">
            <a:extLst>
              <a:ext uri="{BEBA8EAE-BF5A-486C-A8C5-ECC9F3942E4B}">
                <a14:imgProps xmlns:a14="http://schemas.microsoft.com/office/drawing/2010/main">
                  <a14:imgLayer r:embed="rId5">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121919" y="4814888"/>
            <a:ext cx="1320651" cy="726358"/>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a:extLst>
              <a:ext uri="{FF2B5EF4-FFF2-40B4-BE49-F238E27FC236}">
                <a16:creationId xmlns:a16="http://schemas.microsoft.com/office/drawing/2014/main" id="{EDAABB7C-7EE4-0943-89C6-C2CB1E65645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578600" y="4630737"/>
            <a:ext cx="1574800" cy="885826"/>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a:spLocks noChangeArrowheads="1"/>
          </p:cNvSpPr>
          <p:nvPr/>
        </p:nvSpPr>
        <p:spPr bwMode="auto">
          <a:xfrm>
            <a:off x="1596953" y="2309253"/>
            <a:ext cx="6233890" cy="400611"/>
          </a:xfrm>
          <a:prstGeom prst="rect">
            <a:avLst/>
          </a:prstGeom>
          <a:solidFill>
            <a:srgbClr val="A3E0A3"/>
          </a:solidFill>
          <a:ln w="25400">
            <a:solidFill>
              <a:schemeClr val="tx1"/>
            </a:solidFill>
            <a:round/>
            <a:headEnd/>
            <a:tailEnd/>
          </a:ln>
        </p:spPr>
        <p:txBody>
          <a:bodyPr wrap="none" anchor="ctr"/>
          <a:lstStyle/>
          <a:p>
            <a:endParaRPr lang="en-US"/>
          </a:p>
        </p:txBody>
      </p:sp>
      <p:sp>
        <p:nvSpPr>
          <p:cNvPr id="34819"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en-US" sz="1400"/>
              <a:t>(c)  Giovanni De Micheli</a:t>
            </a:r>
          </a:p>
        </p:txBody>
      </p:sp>
      <p:sp>
        <p:nvSpPr>
          <p:cNvPr id="34820"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17266ECA-F942-DE40-A060-7319F6DFDFE5}" type="slidenum">
              <a:rPr lang="en-US" sz="1400"/>
              <a:pPr/>
              <a:t>10</a:t>
            </a:fld>
            <a:endParaRPr lang="en-US" sz="1400"/>
          </a:p>
        </p:txBody>
      </p:sp>
      <p:sp>
        <p:nvSpPr>
          <p:cNvPr id="34821" name="Rectangle 2"/>
          <p:cNvSpPr>
            <a:spLocks noGrp="1" noChangeArrowheads="1"/>
          </p:cNvSpPr>
          <p:nvPr>
            <p:ph type="title"/>
          </p:nvPr>
        </p:nvSpPr>
        <p:spPr/>
        <p:txBody>
          <a:bodyPr/>
          <a:lstStyle/>
          <a:p>
            <a:r>
              <a:rPr lang="en-US" dirty="0">
                <a:latin typeface="Arial Narrow" charset="0"/>
                <a:ea typeface="ＭＳ Ｐゴシック" charset="0"/>
                <a:cs typeface="ＭＳ Ｐゴシック" charset="0"/>
              </a:rPr>
              <a:t>Example</a:t>
            </a:r>
          </a:p>
        </p:txBody>
      </p:sp>
      <p:sp>
        <p:nvSpPr>
          <p:cNvPr id="1268739" name="Rectangle 3"/>
          <p:cNvSpPr>
            <a:spLocks noGrp="1" noChangeArrowheads="1"/>
          </p:cNvSpPr>
          <p:nvPr>
            <p:ph type="body" idx="1"/>
          </p:nvPr>
        </p:nvSpPr>
        <p:spPr>
          <a:xfrm>
            <a:off x="228600" y="1137209"/>
            <a:ext cx="8699500" cy="5207000"/>
          </a:xfrm>
        </p:spPr>
        <p:txBody>
          <a:bodyPr/>
          <a:lstStyle/>
          <a:p>
            <a:r>
              <a:rPr lang="en-US" dirty="0">
                <a:latin typeface="Arial Narrow" charset="0"/>
                <a:ea typeface="ＭＳ Ｐゴシック" charset="0"/>
                <a:cs typeface="ＭＳ Ｐゴシック" charset="0"/>
              </a:rPr>
              <a:t>Minimum symbolic cover:</a:t>
            </a:r>
          </a:p>
          <a:p>
            <a:endParaRPr lang="en-US" dirty="0">
              <a:latin typeface="Arial Narrow" charset="0"/>
              <a:ea typeface="ＭＳ Ｐゴシック" charset="0"/>
              <a:cs typeface="ＭＳ Ｐゴシック" charset="0"/>
            </a:endParaRPr>
          </a:p>
          <a:p>
            <a:endParaRPr lang="en-US" dirty="0">
              <a:latin typeface="Arial Narrow" charset="0"/>
              <a:ea typeface="ＭＳ Ｐゴシック" charset="0"/>
              <a:cs typeface="ＭＳ Ｐゴシック" charset="0"/>
            </a:endParaRPr>
          </a:p>
          <a:p>
            <a:endParaRPr lang="en-US" dirty="0">
              <a:latin typeface="Arial Narrow" charset="0"/>
              <a:ea typeface="ＭＳ Ｐゴシック" charset="0"/>
              <a:cs typeface="ＭＳ Ｐゴシック" charset="0"/>
            </a:endParaRPr>
          </a:p>
          <a:p>
            <a:endParaRPr lang="en-US" dirty="0">
              <a:latin typeface="Arial Narrow" charset="0"/>
              <a:ea typeface="ＭＳ Ｐゴシック" charset="0"/>
              <a:cs typeface="ＭＳ Ｐゴシック" charset="0"/>
            </a:endParaRPr>
          </a:p>
          <a:p>
            <a:r>
              <a:rPr lang="en-US" dirty="0">
                <a:latin typeface="Arial Narrow" charset="0"/>
                <a:ea typeface="ＭＳ Ｐゴシック" charset="0"/>
                <a:cs typeface="ＭＳ Ｐゴシック" charset="0"/>
              </a:rPr>
              <a:t>Examples of:</a:t>
            </a:r>
          </a:p>
          <a:p>
            <a:pPr lvl="1"/>
            <a:r>
              <a:rPr lang="en-US" dirty="0">
                <a:latin typeface="Arial Narrow" charset="0"/>
                <a:ea typeface="ＭＳ Ｐゴシック" charset="0"/>
              </a:rPr>
              <a:t>Simple literal: </a:t>
            </a:r>
            <a:r>
              <a:rPr lang="en-US" dirty="0">
                <a:solidFill>
                  <a:schemeClr val="tx2"/>
                </a:solidFill>
                <a:latin typeface="Arial Narrow" charset="0"/>
                <a:ea typeface="ＭＳ Ｐゴシック" charset="0"/>
              </a:rPr>
              <a:t>AND</a:t>
            </a:r>
          </a:p>
          <a:p>
            <a:pPr lvl="1"/>
            <a:r>
              <a:rPr lang="en-US" dirty="0">
                <a:latin typeface="Arial Narrow" charset="0"/>
                <a:ea typeface="ＭＳ Ｐゴシック" charset="0"/>
              </a:rPr>
              <a:t>Compound literal: </a:t>
            </a:r>
            <a:r>
              <a:rPr lang="en-US" dirty="0">
                <a:solidFill>
                  <a:schemeClr val="tx2"/>
                </a:solidFill>
                <a:latin typeface="Arial Narrow" charset="0"/>
                <a:ea typeface="ＭＳ Ｐゴシック" charset="0"/>
              </a:rPr>
              <a:t>AND, OR</a:t>
            </a:r>
          </a:p>
        </p:txBody>
      </p:sp>
      <p:sp>
        <p:nvSpPr>
          <p:cNvPr id="34823" name="Rectangle 5"/>
          <p:cNvSpPr>
            <a:spLocks noChangeArrowheads="1"/>
          </p:cNvSpPr>
          <p:nvPr/>
        </p:nvSpPr>
        <p:spPr bwMode="auto">
          <a:xfrm>
            <a:off x="676465" y="1984183"/>
            <a:ext cx="8128000" cy="19399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anchor="ctr">
            <a:spAutoFit/>
          </a:bodyPr>
          <a:lstStyle/>
          <a:p>
            <a:pPr>
              <a:tabLst>
                <a:tab pos="854075" algn="l"/>
                <a:tab pos="3043238" algn="l"/>
              </a:tabLst>
            </a:pPr>
            <a:r>
              <a:rPr lang="fr-FR" sz="2000" dirty="0"/>
              <a:t>INDEX		AND,OR, JMP, ADD 	CNTA</a:t>
            </a:r>
          </a:p>
          <a:p>
            <a:pPr>
              <a:tabLst>
                <a:tab pos="854075" algn="l"/>
                <a:tab pos="3043238" algn="l"/>
              </a:tabLst>
            </a:pPr>
            <a:r>
              <a:rPr lang="fr-FR" sz="2000" dirty="0"/>
              <a:t>DIR		AND,OR		CNTB</a:t>
            </a:r>
          </a:p>
          <a:p>
            <a:pPr>
              <a:tabLst>
                <a:tab pos="854075" algn="l"/>
                <a:tab pos="3043238" algn="l"/>
              </a:tabLst>
            </a:pPr>
            <a:r>
              <a:rPr lang="fr-FR" sz="2000" dirty="0"/>
              <a:t>IND		AND			CNTB</a:t>
            </a:r>
          </a:p>
          <a:p>
            <a:pPr>
              <a:tabLst>
                <a:tab pos="854075" algn="l"/>
                <a:tab pos="3043238" algn="l"/>
              </a:tabLst>
            </a:pPr>
            <a:r>
              <a:rPr lang="fr-FR" sz="2000" dirty="0"/>
              <a:t>DIR		JMP, ADD		CNTC</a:t>
            </a:r>
          </a:p>
          <a:p>
            <a:pPr>
              <a:tabLst>
                <a:tab pos="854075" algn="l"/>
                <a:tab pos="3043238" algn="l"/>
              </a:tabLst>
            </a:pPr>
            <a:r>
              <a:rPr lang="fr-FR" sz="2000" dirty="0"/>
              <a:t>IND		ADD			CNTC</a:t>
            </a:r>
          </a:p>
          <a:p>
            <a:pPr>
              <a:tabLst>
                <a:tab pos="854075" algn="l"/>
                <a:tab pos="3043238" algn="l"/>
              </a:tabLst>
            </a:pPr>
            <a:r>
              <a:rPr lang="fr-FR" sz="2000" dirty="0"/>
              <a:t>IND		OR,JMP		CNTD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68739">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68739">
                                            <p:txEl>
                                              <p:pRg st="6" end="6"/>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268739">
                                            <p:txEl>
                                              <p:pRg st="7" end="7"/>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en-US" sz="1400"/>
              <a:t>(c)  Giovanni De Micheli</a:t>
            </a:r>
          </a:p>
        </p:txBody>
      </p:sp>
      <p:sp>
        <p:nvSpPr>
          <p:cNvPr id="36867"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CD7849F7-9DA9-5A45-BDD3-474CBD4AAD15}" type="slidenum">
              <a:rPr lang="en-US" sz="1400"/>
              <a:pPr/>
              <a:t>11</a:t>
            </a:fld>
            <a:endParaRPr lang="en-US" sz="1400"/>
          </a:p>
        </p:txBody>
      </p:sp>
      <p:sp>
        <p:nvSpPr>
          <p:cNvPr id="36868"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Input encoding problem</a:t>
            </a:r>
          </a:p>
        </p:txBody>
      </p:sp>
      <p:sp>
        <p:nvSpPr>
          <p:cNvPr id="36869" name="Rectangle 3"/>
          <p:cNvSpPr>
            <a:spLocks noGrp="1" noChangeArrowheads="1"/>
          </p:cNvSpPr>
          <p:nvPr>
            <p:ph type="body" idx="1"/>
          </p:nvPr>
        </p:nvSpPr>
        <p:spPr>
          <a:xfrm>
            <a:off x="228600" y="1094282"/>
            <a:ext cx="8915400" cy="5192218"/>
          </a:xfrm>
        </p:spPr>
        <p:txBody>
          <a:bodyPr/>
          <a:lstStyle/>
          <a:p>
            <a:r>
              <a:rPr lang="en-US" dirty="0">
                <a:latin typeface="Arial Narrow" charset="0"/>
                <a:ea typeface="ＭＳ Ｐゴシック" charset="0"/>
                <a:cs typeface="ＭＳ Ｐゴシック" charset="0"/>
              </a:rPr>
              <a:t>Transform minimum symbolic cover into minimum </a:t>
            </a:r>
            <a:r>
              <a:rPr lang="en-US" dirty="0" err="1">
                <a:latin typeface="Arial Narrow" charset="0"/>
                <a:ea typeface="ＭＳ Ｐゴシック" charset="0"/>
                <a:cs typeface="ＭＳ Ｐゴシック" charset="0"/>
              </a:rPr>
              <a:t>bv</a:t>
            </a:r>
            <a:r>
              <a:rPr lang="en-US" dirty="0">
                <a:latin typeface="Arial Narrow" charset="0"/>
                <a:ea typeface="ＭＳ Ｐゴシック" charset="0"/>
                <a:cs typeface="ＭＳ Ｐゴシック" charset="0"/>
              </a:rPr>
              <a:t>-cover</a:t>
            </a:r>
          </a:p>
          <a:p>
            <a:r>
              <a:rPr lang="en-US" dirty="0">
                <a:latin typeface="Arial Narrow" charset="0"/>
                <a:ea typeface="ＭＳ Ｐゴシック" charset="0"/>
                <a:cs typeface="ＭＳ Ｐゴシック" charset="0"/>
              </a:rPr>
              <a:t>Map symbolic </a:t>
            </a:r>
            <a:r>
              <a:rPr lang="en-US" dirty="0" err="1">
                <a:latin typeface="Arial Narrow" charset="0"/>
                <a:ea typeface="ＭＳ Ｐゴシック" charset="0"/>
                <a:cs typeface="ＭＳ Ｐゴシック" charset="0"/>
              </a:rPr>
              <a:t>implicants</a:t>
            </a:r>
            <a:r>
              <a:rPr lang="en-US" dirty="0">
                <a:latin typeface="Arial Narrow" charset="0"/>
                <a:ea typeface="ＭＳ Ｐゴシック" charset="0"/>
                <a:cs typeface="ＭＳ Ｐゴシック" charset="0"/>
              </a:rPr>
              <a:t> into </a:t>
            </a:r>
            <a:r>
              <a:rPr lang="en-US" dirty="0" err="1">
                <a:latin typeface="Arial Narrow" charset="0"/>
                <a:ea typeface="ＭＳ Ｐゴシック" charset="0"/>
                <a:cs typeface="ＭＳ Ｐゴシック" charset="0"/>
              </a:rPr>
              <a:t>bv</a:t>
            </a:r>
            <a:r>
              <a:rPr lang="en-US" dirty="0">
                <a:latin typeface="Arial Narrow" charset="0"/>
                <a:ea typeface="ＭＳ Ｐゴシック" charset="0"/>
                <a:cs typeface="ＭＳ Ｐゴシック" charset="0"/>
              </a:rPr>
              <a:t> </a:t>
            </a:r>
            <a:r>
              <a:rPr lang="en-US" dirty="0" err="1">
                <a:latin typeface="Arial Narrow" charset="0"/>
                <a:ea typeface="ＭＳ Ｐゴシック" charset="0"/>
                <a:cs typeface="ＭＳ Ｐゴシック" charset="0"/>
              </a:rPr>
              <a:t>implicants</a:t>
            </a:r>
            <a:r>
              <a:rPr lang="en-US" dirty="0">
                <a:latin typeface="Arial Narrow" charset="0"/>
                <a:ea typeface="ＭＳ Ｐゴシック" charset="0"/>
                <a:cs typeface="ＭＳ Ｐゴシック" charset="0"/>
              </a:rPr>
              <a:t> (one to one)</a:t>
            </a:r>
          </a:p>
          <a:p>
            <a:r>
              <a:rPr lang="en-US" dirty="0">
                <a:latin typeface="Arial Narrow" charset="0"/>
                <a:ea typeface="ＭＳ Ｐゴシック" charset="0"/>
                <a:cs typeface="ＭＳ Ｐゴシック" charset="0"/>
              </a:rPr>
              <a:t>Compound literals:</a:t>
            </a:r>
          </a:p>
          <a:p>
            <a:pPr lvl="1"/>
            <a:r>
              <a:rPr lang="en-US" dirty="0">
                <a:latin typeface="Arial Narrow" charset="0"/>
                <a:ea typeface="ＭＳ Ｐゴシック" charset="0"/>
              </a:rPr>
              <a:t>Encode corresponding symbols so that their </a:t>
            </a:r>
            <a:r>
              <a:rPr lang="en-US" dirty="0" err="1">
                <a:latin typeface="Arial Narrow" charset="0"/>
                <a:ea typeface="ＭＳ Ｐゴシック" charset="0"/>
              </a:rPr>
              <a:t>supercube</a:t>
            </a:r>
            <a:r>
              <a:rPr lang="en-US" dirty="0">
                <a:latin typeface="Arial Narrow" charset="0"/>
                <a:ea typeface="ＭＳ Ｐゴシック" charset="0"/>
              </a:rPr>
              <a:t> </a:t>
            </a:r>
            <a:br>
              <a:rPr lang="en-US" dirty="0">
                <a:latin typeface="Arial Narrow" charset="0"/>
                <a:ea typeface="ＭＳ Ｐゴシック" charset="0"/>
              </a:rPr>
            </a:br>
            <a:r>
              <a:rPr lang="en-US" dirty="0">
                <a:latin typeface="Arial Narrow" charset="0"/>
                <a:ea typeface="ＭＳ Ｐゴシック" charset="0"/>
              </a:rPr>
              <a:t>does not include other symbol codes</a:t>
            </a:r>
          </a:p>
          <a:p>
            <a:r>
              <a:rPr lang="en-US" dirty="0">
                <a:latin typeface="Arial Narrow" charset="0"/>
                <a:ea typeface="ＭＳ Ｐゴシック" charset="0"/>
                <a:cs typeface="ＭＳ Ｐゴシック" charset="0"/>
              </a:rPr>
              <a:t>Replace encoded literals into cover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en-US" sz="1400"/>
              <a:t>(c)  Giovanni De Micheli</a:t>
            </a:r>
          </a:p>
        </p:txBody>
      </p:sp>
      <p:sp>
        <p:nvSpPr>
          <p:cNvPr id="38915"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99ECF489-5BF3-F645-92EF-A2AE88F6E82F}" type="slidenum">
              <a:rPr lang="en-US" sz="1400"/>
              <a:pPr/>
              <a:t>12</a:t>
            </a:fld>
            <a:endParaRPr lang="en-US" sz="1400"/>
          </a:p>
        </p:txBody>
      </p:sp>
      <p:sp>
        <p:nvSpPr>
          <p:cNvPr id="38916"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Example</a:t>
            </a:r>
          </a:p>
        </p:txBody>
      </p:sp>
      <p:sp>
        <p:nvSpPr>
          <p:cNvPr id="38917" name="Rectangle 4"/>
          <p:cNvSpPr>
            <a:spLocks noGrp="1" noChangeArrowheads="1"/>
          </p:cNvSpPr>
          <p:nvPr>
            <p:ph type="body" idx="1"/>
          </p:nvPr>
        </p:nvSpPr>
        <p:spPr>
          <a:xfrm>
            <a:off x="280988" y="4011613"/>
            <a:ext cx="8699500" cy="2143125"/>
          </a:xfrm>
        </p:spPr>
        <p:txBody>
          <a:bodyPr/>
          <a:lstStyle/>
          <a:p>
            <a:pPr>
              <a:lnSpc>
                <a:spcPct val="115000"/>
              </a:lnSpc>
            </a:pPr>
            <a:r>
              <a:rPr lang="fr-FR" sz="2400" dirty="0">
                <a:latin typeface="Arial Narrow" charset="0"/>
                <a:ea typeface="ＭＳ Ｐゴシック" charset="0"/>
                <a:cs typeface="ＭＳ Ｐゴシック" charset="0"/>
              </a:rPr>
              <a:t>Compound </a:t>
            </a:r>
            <a:r>
              <a:rPr lang="fr-FR" sz="2400" dirty="0" err="1">
                <a:latin typeface="Arial Narrow" charset="0"/>
                <a:ea typeface="ＭＳ Ｐゴシック" charset="0"/>
                <a:cs typeface="ＭＳ Ｐゴシック" charset="0"/>
              </a:rPr>
              <a:t>literals</a:t>
            </a:r>
            <a:r>
              <a:rPr lang="fr-FR" sz="2400" dirty="0">
                <a:latin typeface="Arial Narrow" charset="0"/>
                <a:ea typeface="ＭＳ Ｐゴシック" charset="0"/>
                <a:cs typeface="ＭＳ Ｐゴシック" charset="0"/>
              </a:rPr>
              <a:t>:</a:t>
            </a:r>
            <a:endParaRPr lang="fr-FR" dirty="0">
              <a:latin typeface="Arial Narrow" charset="0"/>
              <a:ea typeface="ＭＳ Ｐゴシック" charset="0"/>
              <a:cs typeface="ＭＳ Ｐゴシック" charset="0"/>
            </a:endParaRPr>
          </a:p>
          <a:p>
            <a:pPr lvl="1">
              <a:lnSpc>
                <a:spcPct val="100000"/>
              </a:lnSpc>
            </a:pPr>
            <a:r>
              <a:rPr lang="fr-FR" sz="2000" dirty="0">
                <a:solidFill>
                  <a:schemeClr val="tx2"/>
                </a:solidFill>
                <a:latin typeface="Arial Narrow" charset="0"/>
                <a:ea typeface="ＭＳ Ｐゴシック" charset="0"/>
              </a:rPr>
              <a:t>AND, OR, JMP, ADD (</a:t>
            </a:r>
            <a:r>
              <a:rPr lang="fr-FR" sz="2000" dirty="0" err="1">
                <a:solidFill>
                  <a:schemeClr val="tx2"/>
                </a:solidFill>
                <a:latin typeface="Arial Narrow" charset="0"/>
                <a:ea typeface="ＭＳ Ｐゴシック" charset="0"/>
              </a:rPr>
              <a:t>similar</a:t>
            </a:r>
            <a:r>
              <a:rPr lang="fr-FR" sz="2000" dirty="0">
                <a:solidFill>
                  <a:schemeClr val="tx2"/>
                </a:solidFill>
                <a:latin typeface="Arial Narrow" charset="0"/>
                <a:ea typeface="ＭＳ Ｐゴシック" charset="0"/>
              </a:rPr>
              <a:t> to </a:t>
            </a:r>
            <a:r>
              <a:rPr lang="fr-FR" sz="2000" dirty="0" err="1">
                <a:solidFill>
                  <a:schemeClr val="tx2"/>
                </a:solidFill>
                <a:latin typeface="Arial Narrow" charset="0"/>
                <a:ea typeface="ＭＳ Ｐゴシック" charset="0"/>
              </a:rPr>
              <a:t>don’t</a:t>
            </a:r>
            <a:r>
              <a:rPr lang="fr-FR" sz="2000" dirty="0">
                <a:solidFill>
                  <a:schemeClr val="tx2"/>
                </a:solidFill>
                <a:latin typeface="Arial Narrow" charset="0"/>
                <a:ea typeface="ＭＳ Ｐゴシック" charset="0"/>
              </a:rPr>
              <a:t> care)</a:t>
            </a:r>
          </a:p>
          <a:p>
            <a:pPr lvl="1">
              <a:lnSpc>
                <a:spcPct val="100000"/>
              </a:lnSpc>
            </a:pPr>
            <a:r>
              <a:rPr lang="fr-FR" sz="2000" dirty="0">
                <a:solidFill>
                  <a:schemeClr val="tx2"/>
                </a:solidFill>
                <a:latin typeface="Arial Narrow" charset="0"/>
                <a:ea typeface="ＭＳ Ｐゴシック" charset="0"/>
              </a:rPr>
              <a:t>AND, OR</a:t>
            </a:r>
          </a:p>
          <a:p>
            <a:pPr lvl="1">
              <a:lnSpc>
                <a:spcPct val="100000"/>
              </a:lnSpc>
            </a:pPr>
            <a:r>
              <a:rPr lang="fr-FR" sz="2000" dirty="0">
                <a:solidFill>
                  <a:schemeClr val="tx2"/>
                </a:solidFill>
                <a:latin typeface="Arial Narrow" charset="0"/>
                <a:ea typeface="ＭＳ Ｐゴシック" charset="0"/>
              </a:rPr>
              <a:t>JMP, ADD</a:t>
            </a:r>
          </a:p>
          <a:p>
            <a:pPr lvl="1">
              <a:lnSpc>
                <a:spcPct val="100000"/>
              </a:lnSpc>
            </a:pPr>
            <a:r>
              <a:rPr lang="fr-FR" sz="2000" dirty="0">
                <a:solidFill>
                  <a:schemeClr val="tx2"/>
                </a:solidFill>
                <a:latin typeface="Arial Narrow" charset="0"/>
                <a:ea typeface="ＭＳ Ｐゴシック" charset="0"/>
              </a:rPr>
              <a:t>OR, JMP</a:t>
            </a:r>
          </a:p>
        </p:txBody>
      </p:sp>
      <p:pic>
        <p:nvPicPr>
          <p:cNvPr id="38918" name="Picture 9" descr="Encoding_slide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55725" y="1073150"/>
            <a:ext cx="6654800" cy="2667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Rectangle 1"/>
          <p:cNvSpPr/>
          <p:nvPr/>
        </p:nvSpPr>
        <p:spPr>
          <a:xfrm>
            <a:off x="4990352" y="1374591"/>
            <a:ext cx="3227295" cy="1569660"/>
          </a:xfrm>
          <a:prstGeom prst="rect">
            <a:avLst/>
          </a:prstGeom>
          <a:noFill/>
          <a:ln>
            <a:noFill/>
          </a:ln>
        </p:spPr>
        <p:txBody>
          <a:bodyPr wrap="square" lIns="91440" tIns="45720" rIns="91440" bIns="45720">
            <a:spAutoFit/>
          </a:bodyPr>
          <a:lstStyle/>
          <a:p>
            <a:pPr algn="ctr"/>
            <a:r>
              <a:rPr lang="en-US" sz="96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lumMod val="60000"/>
                    <a:lumOff val="40000"/>
                  </a:schemeClr>
                </a:solidFill>
                <a:effectLst>
                  <a:outerShdw blurRad="50800" dist="40000" dir="5400000" algn="tl" rotWithShape="0">
                    <a:srgbClr val="000000">
                      <a:shade val="5000"/>
                      <a:satMod val="120000"/>
                      <a:alpha val="33000"/>
                    </a:srgbClr>
                  </a:outerShdw>
                </a:effectLst>
              </a:rPr>
              <a:t>X</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en-US" sz="1400"/>
              <a:t>(c)  Giovanni De Micheli</a:t>
            </a:r>
          </a:p>
        </p:txBody>
      </p:sp>
      <p:sp>
        <p:nvSpPr>
          <p:cNvPr id="40963"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D48E0F2F-8ADC-944E-8842-3390F5DF877E}" type="slidenum">
              <a:rPr lang="en-US" sz="1400"/>
              <a:pPr/>
              <a:t>13</a:t>
            </a:fld>
            <a:endParaRPr lang="en-US" sz="1400"/>
          </a:p>
        </p:txBody>
      </p:sp>
      <p:sp>
        <p:nvSpPr>
          <p:cNvPr id="40964"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Example</a:t>
            </a:r>
          </a:p>
        </p:txBody>
      </p:sp>
      <p:sp>
        <p:nvSpPr>
          <p:cNvPr id="40965" name="Rectangle 5"/>
          <p:cNvSpPr>
            <a:spLocks noGrp="1" noChangeArrowheads="1"/>
          </p:cNvSpPr>
          <p:nvPr>
            <p:ph type="body" idx="1"/>
          </p:nvPr>
        </p:nvSpPr>
        <p:spPr/>
        <p:txBody>
          <a:bodyPr/>
          <a:lstStyle/>
          <a:p>
            <a:r>
              <a:rPr lang="fr-FR" dirty="0" err="1">
                <a:latin typeface="Arial Narrow" charset="0"/>
                <a:ea typeface="ＭＳ Ｐゴシック" charset="0"/>
                <a:cs typeface="ＭＳ Ｐゴシック" charset="0"/>
              </a:rPr>
              <a:t>Valid</a:t>
            </a:r>
            <a:r>
              <a:rPr lang="fr-FR" dirty="0">
                <a:latin typeface="Arial Narrow" charset="0"/>
                <a:ea typeface="ＭＳ Ｐゴシック" charset="0"/>
                <a:cs typeface="ＭＳ Ｐゴシック" charset="0"/>
              </a:rPr>
              <a:t> codes:</a:t>
            </a:r>
          </a:p>
          <a:p>
            <a:endParaRPr lang="fr-FR" dirty="0">
              <a:latin typeface="Arial Narrow" charset="0"/>
              <a:ea typeface="ＭＳ Ｐゴシック" charset="0"/>
              <a:cs typeface="ＭＳ Ｐゴシック" charset="0"/>
            </a:endParaRPr>
          </a:p>
          <a:p>
            <a:endParaRPr lang="fr-FR" dirty="0">
              <a:latin typeface="Arial Narrow" charset="0"/>
              <a:ea typeface="ＭＳ Ｐゴシック" charset="0"/>
              <a:cs typeface="ＭＳ Ｐゴシック" charset="0"/>
            </a:endParaRPr>
          </a:p>
          <a:p>
            <a:r>
              <a:rPr lang="fr-FR" dirty="0">
                <a:latin typeface="Arial Narrow" charset="0"/>
                <a:ea typeface="ＭＳ Ｐゴシック" charset="0"/>
                <a:cs typeface="ＭＳ Ｐゴシック" charset="0"/>
              </a:rPr>
              <a:t>Replacement in </a:t>
            </a:r>
            <a:r>
              <a:rPr lang="fr-FR" dirty="0" err="1">
                <a:latin typeface="Arial Narrow" charset="0"/>
                <a:ea typeface="ＭＳ Ｐゴシック" charset="0"/>
                <a:cs typeface="ＭＳ Ｐゴシック" charset="0"/>
              </a:rPr>
              <a:t>cover</a:t>
            </a:r>
            <a:r>
              <a:rPr lang="fr-FR" dirty="0">
                <a:latin typeface="Arial Narrow" charset="0"/>
                <a:ea typeface="ＭＳ Ｐゴシック" charset="0"/>
                <a:cs typeface="ＭＳ Ｐゴシック" charset="0"/>
              </a:rPr>
              <a:t>:</a:t>
            </a:r>
          </a:p>
        </p:txBody>
      </p:sp>
      <p:sp>
        <p:nvSpPr>
          <p:cNvPr id="40966" name="Text Box 8"/>
          <p:cNvSpPr txBox="1">
            <a:spLocks noChangeArrowheads="1"/>
          </p:cNvSpPr>
          <p:nvPr/>
        </p:nvSpPr>
        <p:spPr bwMode="auto">
          <a:xfrm>
            <a:off x="3806825" y="1544638"/>
            <a:ext cx="1612900" cy="15525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anchor="ctr">
            <a:spAutoFit/>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fr-FR" b="1">
                <a:solidFill>
                  <a:schemeClr val="tx2"/>
                </a:solidFill>
              </a:rPr>
              <a:t>AND	00</a:t>
            </a:r>
          </a:p>
          <a:p>
            <a:r>
              <a:rPr lang="fr-FR" b="1">
                <a:solidFill>
                  <a:schemeClr val="tx2"/>
                </a:solidFill>
              </a:rPr>
              <a:t>OR	01</a:t>
            </a:r>
          </a:p>
          <a:p>
            <a:r>
              <a:rPr lang="fr-FR" b="1">
                <a:solidFill>
                  <a:schemeClr val="tx2"/>
                </a:solidFill>
              </a:rPr>
              <a:t>JMP	11</a:t>
            </a:r>
          </a:p>
          <a:p>
            <a:r>
              <a:rPr lang="fr-FR" b="1">
                <a:solidFill>
                  <a:schemeClr val="tx2"/>
                </a:solidFill>
              </a:rPr>
              <a:t>ADD	10</a:t>
            </a:r>
          </a:p>
        </p:txBody>
      </p:sp>
      <p:grpSp>
        <p:nvGrpSpPr>
          <p:cNvPr id="40967" name="Group 19"/>
          <p:cNvGrpSpPr>
            <a:grpSpLocks/>
          </p:cNvGrpSpPr>
          <p:nvPr/>
        </p:nvGrpSpPr>
        <p:grpSpPr bwMode="auto">
          <a:xfrm>
            <a:off x="3441700" y="4107794"/>
            <a:ext cx="2165350" cy="2282825"/>
            <a:chOff x="2187" y="2446"/>
            <a:chExt cx="1364" cy="1438"/>
          </a:xfrm>
        </p:grpSpPr>
        <p:sp>
          <p:nvSpPr>
            <p:cNvPr id="40969" name="Text Box 11"/>
            <p:cNvSpPr txBox="1">
              <a:spLocks noChangeArrowheads="1"/>
            </p:cNvSpPr>
            <p:nvPr/>
          </p:nvSpPr>
          <p:spPr bwMode="auto">
            <a:xfrm>
              <a:off x="2187" y="2446"/>
              <a:ext cx="466" cy="14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nchor="ctr">
              <a:spAutoFit/>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fr-FR" b="1">
                  <a:solidFill>
                    <a:schemeClr val="tx2"/>
                  </a:solidFill>
                </a:rPr>
                <a:t>1111</a:t>
              </a:r>
            </a:p>
            <a:p>
              <a:r>
                <a:rPr lang="fr-FR" b="1">
                  <a:solidFill>
                    <a:schemeClr val="tx2"/>
                  </a:solidFill>
                </a:rPr>
                <a:t>1100</a:t>
              </a:r>
            </a:p>
            <a:p>
              <a:r>
                <a:rPr lang="fr-FR" b="1">
                  <a:solidFill>
                    <a:schemeClr val="tx2"/>
                  </a:solidFill>
                </a:rPr>
                <a:t>1000</a:t>
              </a:r>
            </a:p>
            <a:p>
              <a:r>
                <a:rPr lang="fr-FR" b="1">
                  <a:solidFill>
                    <a:schemeClr val="tx2"/>
                  </a:solidFill>
                </a:rPr>
                <a:t>0011</a:t>
              </a:r>
            </a:p>
            <a:p>
              <a:r>
                <a:rPr lang="fr-FR" b="1">
                  <a:solidFill>
                    <a:schemeClr val="tx2"/>
                  </a:solidFill>
                </a:rPr>
                <a:t>0010</a:t>
              </a:r>
            </a:p>
            <a:p>
              <a:r>
                <a:rPr lang="fr-FR" b="1">
                  <a:solidFill>
                    <a:schemeClr val="tx2"/>
                  </a:solidFill>
                </a:rPr>
                <a:t>0110</a:t>
              </a:r>
            </a:p>
          </p:txBody>
        </p:sp>
        <p:sp>
          <p:nvSpPr>
            <p:cNvPr id="40970" name="Text Box 12"/>
            <p:cNvSpPr txBox="1">
              <a:spLocks noChangeArrowheads="1"/>
            </p:cNvSpPr>
            <p:nvPr/>
          </p:nvSpPr>
          <p:spPr bwMode="auto">
            <a:xfrm>
              <a:off x="3260" y="2446"/>
              <a:ext cx="291" cy="14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nchor="ctr">
              <a:spAutoFit/>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fr-FR" b="1" dirty="0">
                  <a:solidFill>
                    <a:schemeClr val="tx2"/>
                  </a:solidFill>
                </a:rPr>
                <a:t>**</a:t>
              </a:r>
            </a:p>
            <a:p>
              <a:r>
                <a:rPr lang="fr-FR" b="1" dirty="0">
                  <a:solidFill>
                    <a:schemeClr val="tx2"/>
                  </a:solidFill>
                </a:rPr>
                <a:t>0*</a:t>
              </a:r>
            </a:p>
            <a:p>
              <a:r>
                <a:rPr lang="fr-FR" b="1" dirty="0">
                  <a:solidFill>
                    <a:schemeClr val="tx2"/>
                  </a:solidFill>
                </a:rPr>
                <a:t>00</a:t>
              </a:r>
            </a:p>
            <a:p>
              <a:r>
                <a:rPr lang="fr-FR" b="1" dirty="0">
                  <a:solidFill>
                    <a:schemeClr val="tx2"/>
                  </a:solidFill>
                </a:rPr>
                <a:t>1*</a:t>
              </a:r>
            </a:p>
            <a:p>
              <a:r>
                <a:rPr lang="fr-FR" b="1" dirty="0">
                  <a:solidFill>
                    <a:schemeClr val="tx2"/>
                  </a:solidFill>
                </a:rPr>
                <a:t>10</a:t>
              </a:r>
            </a:p>
            <a:p>
              <a:r>
                <a:rPr lang="fr-FR" b="1" dirty="0">
                  <a:solidFill>
                    <a:schemeClr val="tx2"/>
                  </a:solidFill>
                </a:rPr>
                <a:t>*1</a:t>
              </a:r>
            </a:p>
          </p:txBody>
        </p:sp>
        <p:sp>
          <p:nvSpPr>
            <p:cNvPr id="40971" name="Line 13"/>
            <p:cNvSpPr>
              <a:spLocks noChangeShapeType="1"/>
            </p:cNvSpPr>
            <p:nvPr/>
          </p:nvSpPr>
          <p:spPr bwMode="auto">
            <a:xfrm>
              <a:off x="2765" y="2600"/>
              <a:ext cx="324" cy="0"/>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40972" name="Line 14"/>
            <p:cNvSpPr>
              <a:spLocks noChangeShapeType="1"/>
            </p:cNvSpPr>
            <p:nvPr/>
          </p:nvSpPr>
          <p:spPr bwMode="auto">
            <a:xfrm>
              <a:off x="2765" y="2820"/>
              <a:ext cx="324" cy="0"/>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40973" name="Line 15"/>
            <p:cNvSpPr>
              <a:spLocks noChangeShapeType="1"/>
            </p:cNvSpPr>
            <p:nvPr/>
          </p:nvSpPr>
          <p:spPr bwMode="auto">
            <a:xfrm>
              <a:off x="2765" y="3075"/>
              <a:ext cx="324" cy="0"/>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40974" name="Line 16"/>
            <p:cNvSpPr>
              <a:spLocks noChangeShapeType="1"/>
            </p:cNvSpPr>
            <p:nvPr/>
          </p:nvSpPr>
          <p:spPr bwMode="auto">
            <a:xfrm>
              <a:off x="2765" y="3282"/>
              <a:ext cx="324" cy="0"/>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40975" name="Line 17"/>
            <p:cNvSpPr>
              <a:spLocks noChangeShapeType="1"/>
            </p:cNvSpPr>
            <p:nvPr/>
          </p:nvSpPr>
          <p:spPr bwMode="auto">
            <a:xfrm>
              <a:off x="2766" y="3509"/>
              <a:ext cx="324" cy="0"/>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40976" name="Line 18"/>
            <p:cNvSpPr>
              <a:spLocks noChangeShapeType="1"/>
            </p:cNvSpPr>
            <p:nvPr/>
          </p:nvSpPr>
          <p:spPr bwMode="auto">
            <a:xfrm>
              <a:off x="2766" y="3738"/>
              <a:ext cx="324" cy="0"/>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grpSp>
      <p:pic>
        <p:nvPicPr>
          <p:cNvPr id="40968" name="Picture 9" descr="Encoding_slide12"/>
          <p:cNvPicPr>
            <a:picLocks noChangeAspect="1" noChangeArrowheads="1"/>
          </p:cNvPicPr>
          <p:nvPr/>
        </p:nvPicPr>
        <p:blipFill>
          <a:blip r:embed="rId3">
            <a:extLst>
              <a:ext uri="{28A0092B-C50C-407E-A947-70E740481C1C}">
                <a14:useLocalDpi xmlns:a14="http://schemas.microsoft.com/office/drawing/2010/main" val="0"/>
              </a:ext>
            </a:extLst>
          </a:blip>
          <a:srcRect r="58154"/>
          <a:stretch>
            <a:fillRect/>
          </a:stretch>
        </p:blipFill>
        <p:spPr bwMode="auto">
          <a:xfrm>
            <a:off x="5730875" y="1185863"/>
            <a:ext cx="2784475" cy="2667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8" name="Text Box 12"/>
          <p:cNvSpPr txBox="1">
            <a:spLocks noChangeArrowheads="1"/>
          </p:cNvSpPr>
          <p:nvPr/>
        </p:nvSpPr>
        <p:spPr bwMode="auto">
          <a:xfrm>
            <a:off x="6758274" y="4142858"/>
            <a:ext cx="1574469" cy="230832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nchor="ctr">
            <a:spAutoFit/>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fr-FR" b="1" dirty="0">
                <a:solidFill>
                  <a:schemeClr val="tx2"/>
                </a:solidFill>
              </a:rPr>
              <a:t>00  **  1000</a:t>
            </a:r>
          </a:p>
          <a:p>
            <a:r>
              <a:rPr lang="fr-FR" b="1" dirty="0">
                <a:solidFill>
                  <a:schemeClr val="tx2"/>
                </a:solidFill>
              </a:rPr>
              <a:t>01  0*  0100</a:t>
            </a:r>
          </a:p>
          <a:p>
            <a:r>
              <a:rPr lang="fr-FR" b="1" dirty="0">
                <a:solidFill>
                  <a:schemeClr val="tx2"/>
                </a:solidFill>
              </a:rPr>
              <a:t>11  00  0100</a:t>
            </a:r>
          </a:p>
          <a:p>
            <a:r>
              <a:rPr lang="fr-FR" b="1" dirty="0">
                <a:solidFill>
                  <a:schemeClr val="tx2"/>
                </a:solidFill>
              </a:rPr>
              <a:t>01  1*  0010</a:t>
            </a:r>
          </a:p>
          <a:p>
            <a:r>
              <a:rPr lang="fr-FR" b="1" dirty="0">
                <a:solidFill>
                  <a:schemeClr val="tx2"/>
                </a:solidFill>
              </a:rPr>
              <a:t>11  10  0010</a:t>
            </a:r>
          </a:p>
          <a:p>
            <a:r>
              <a:rPr lang="fr-FR" b="1" dirty="0">
                <a:solidFill>
                  <a:schemeClr val="tx2"/>
                </a:solidFill>
              </a:rPr>
              <a:t>11  *1  0001</a:t>
            </a:r>
          </a:p>
        </p:txBody>
      </p:sp>
      <p:sp>
        <p:nvSpPr>
          <p:cNvPr id="4" name="TextBox 3"/>
          <p:cNvSpPr txBox="1"/>
          <p:nvPr/>
        </p:nvSpPr>
        <p:spPr>
          <a:xfrm>
            <a:off x="6648362" y="3645644"/>
            <a:ext cx="1739479" cy="523220"/>
          </a:xfrm>
          <a:prstGeom prst="rect">
            <a:avLst/>
          </a:prstGeom>
          <a:noFill/>
        </p:spPr>
        <p:txBody>
          <a:bodyPr wrap="none" rtlCol="0">
            <a:spAutoFit/>
          </a:bodyPr>
          <a:lstStyle/>
          <a:p>
            <a:r>
              <a:rPr lang="en-US" sz="2800" b="1" dirty="0"/>
              <a:t>Final cover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Footer Placeholder 4"/>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en-US" sz="1400"/>
              <a:t>(c)  Giovanni De Micheli</a:t>
            </a:r>
          </a:p>
        </p:txBody>
      </p:sp>
      <p:sp>
        <p:nvSpPr>
          <p:cNvPr id="43011" name="Slide Number Placeholder 5"/>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10225AC6-04D2-4840-8F1A-88AA24C9CF70}" type="slidenum">
              <a:rPr lang="en-US" sz="1400"/>
              <a:pPr/>
              <a:t>14</a:t>
            </a:fld>
            <a:endParaRPr lang="en-US" sz="1400"/>
          </a:p>
        </p:txBody>
      </p:sp>
      <p:sp>
        <p:nvSpPr>
          <p:cNvPr id="43012"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Input encoding algorithms</a:t>
            </a:r>
          </a:p>
        </p:txBody>
      </p:sp>
      <p:sp>
        <p:nvSpPr>
          <p:cNvPr id="1272835" name="Rectangle 3"/>
          <p:cNvSpPr>
            <a:spLocks noGrp="1" noChangeArrowheads="1"/>
          </p:cNvSpPr>
          <p:nvPr>
            <p:ph type="body" sz="half" idx="1"/>
          </p:nvPr>
        </p:nvSpPr>
        <p:spPr>
          <a:xfrm>
            <a:off x="228600" y="971550"/>
            <a:ext cx="8318500" cy="5314950"/>
          </a:xfrm>
        </p:spPr>
        <p:txBody>
          <a:bodyPr/>
          <a:lstStyle/>
          <a:p>
            <a:pPr marL="0" indent="0"/>
            <a:r>
              <a:rPr lang="en-US">
                <a:latin typeface="Arial Narrow" charset="0"/>
                <a:ea typeface="ＭＳ Ｐゴシック" charset="0"/>
                <a:cs typeface="ＭＳ Ｐゴシック" charset="0"/>
              </a:rPr>
              <a:t>Problem specification:</a:t>
            </a:r>
            <a:endParaRPr lang="en-US">
              <a:solidFill>
                <a:schemeClr val="tx2"/>
              </a:solidFill>
              <a:latin typeface="Arial Narrow" charset="0"/>
              <a:ea typeface="ＭＳ Ｐゴシック" charset="0"/>
              <a:cs typeface="ＭＳ Ｐゴシック" charset="0"/>
            </a:endParaRPr>
          </a:p>
          <a:p>
            <a:pPr lvl="1"/>
            <a:r>
              <a:rPr lang="en-US">
                <a:latin typeface="Arial Narrow" charset="0"/>
                <a:ea typeface="ＭＳ Ｐゴシック" charset="0"/>
              </a:rPr>
              <a:t>Constraint matrix </a:t>
            </a:r>
            <a:r>
              <a:rPr lang="en-US">
                <a:solidFill>
                  <a:schemeClr val="bg2"/>
                </a:solidFill>
                <a:latin typeface="Arial Narrow" charset="0"/>
                <a:ea typeface="ＭＳ Ｐゴシック" charset="0"/>
              </a:rPr>
              <a:t>A</a:t>
            </a:r>
            <a:r>
              <a:rPr lang="en-US">
                <a:latin typeface="Arial Narrow" charset="0"/>
                <a:ea typeface="ＭＳ Ｐゴシック" charset="0"/>
              </a:rPr>
              <a:t>:</a:t>
            </a:r>
          </a:p>
          <a:p>
            <a:pPr lvl="1"/>
            <a:r>
              <a:rPr lang="en-US" i="1">
                <a:solidFill>
                  <a:schemeClr val="tx2"/>
                </a:solidFill>
                <a:latin typeface="Arial Narrow" charset="0"/>
                <a:ea typeface="ＭＳ Ｐゴシック" charset="0"/>
              </a:rPr>
              <a:t>a</a:t>
            </a:r>
            <a:r>
              <a:rPr lang="en-US" i="1" baseline="-25000">
                <a:solidFill>
                  <a:schemeClr val="tx2"/>
                </a:solidFill>
                <a:latin typeface="Arial Narrow" charset="0"/>
                <a:ea typeface="ＭＳ Ｐゴシック" charset="0"/>
              </a:rPr>
              <a:t>i j</a:t>
            </a:r>
            <a:r>
              <a:rPr lang="en-US">
                <a:solidFill>
                  <a:schemeClr val="tx2"/>
                </a:solidFill>
                <a:latin typeface="Arial Narrow" charset="0"/>
                <a:ea typeface="ＭＳ Ｐゴシック" charset="0"/>
              </a:rPr>
              <a:t> = 1</a:t>
            </a:r>
            <a:r>
              <a:rPr lang="en-US">
                <a:latin typeface="Arial Narrow" charset="0"/>
                <a:ea typeface="ＭＳ Ｐゴシック" charset="0"/>
              </a:rPr>
              <a:t> iff symbol </a:t>
            </a:r>
            <a:r>
              <a:rPr lang="en-US" i="1">
                <a:solidFill>
                  <a:schemeClr val="tx2"/>
                </a:solidFill>
                <a:latin typeface="Arial Narrow" charset="0"/>
                <a:ea typeface="ＭＳ Ｐゴシック" charset="0"/>
              </a:rPr>
              <a:t>j</a:t>
            </a:r>
            <a:r>
              <a:rPr lang="en-US">
                <a:latin typeface="Arial Narrow" charset="0"/>
                <a:ea typeface="ＭＳ Ｐゴシック" charset="0"/>
              </a:rPr>
              <a:t> belongs to literal </a:t>
            </a:r>
            <a:r>
              <a:rPr lang="en-US" i="1">
                <a:solidFill>
                  <a:schemeClr val="tx2"/>
                </a:solidFill>
                <a:latin typeface="Arial Narrow" charset="0"/>
                <a:ea typeface="ＭＳ Ｐゴシック" charset="0"/>
              </a:rPr>
              <a:t>i</a:t>
            </a:r>
            <a:endParaRPr lang="en-US" sz="2000">
              <a:solidFill>
                <a:schemeClr val="tx2"/>
              </a:solidFill>
              <a:latin typeface="Arial Narrow" charset="0"/>
              <a:ea typeface="ＭＳ Ｐゴシック" charset="0"/>
            </a:endParaRPr>
          </a:p>
          <a:p>
            <a:pPr marL="0" indent="0"/>
            <a:r>
              <a:rPr lang="en-US">
                <a:latin typeface="Arial Narrow" charset="0"/>
                <a:ea typeface="ＭＳ Ｐゴシック" charset="0"/>
                <a:cs typeface="ＭＳ Ｐゴシック" charset="0"/>
              </a:rPr>
              <a:t>Solution sought for:</a:t>
            </a:r>
            <a:endParaRPr lang="en-US" sz="2400">
              <a:latin typeface="Arial Narrow" charset="0"/>
              <a:ea typeface="ＭＳ Ｐゴシック" charset="0"/>
              <a:cs typeface="ＭＳ Ｐゴシック" charset="0"/>
            </a:endParaRPr>
          </a:p>
          <a:p>
            <a:pPr lvl="1"/>
            <a:r>
              <a:rPr lang="en-US">
                <a:latin typeface="Arial Narrow" charset="0"/>
                <a:ea typeface="ＭＳ Ｐゴシック" charset="0"/>
              </a:rPr>
              <a:t>Encoding matrix </a:t>
            </a:r>
            <a:r>
              <a:rPr lang="en-US">
                <a:solidFill>
                  <a:schemeClr val="bg2"/>
                </a:solidFill>
                <a:latin typeface="Arial Narrow" charset="0"/>
                <a:ea typeface="ＭＳ Ｐゴシック" charset="0"/>
              </a:rPr>
              <a:t>E</a:t>
            </a:r>
            <a:r>
              <a:rPr lang="en-US">
                <a:latin typeface="Arial Narrow" charset="0"/>
                <a:ea typeface="ＭＳ Ｐゴシック" charset="0"/>
              </a:rPr>
              <a:t>:</a:t>
            </a:r>
          </a:p>
          <a:p>
            <a:pPr lvl="2"/>
            <a:r>
              <a:rPr lang="en-US">
                <a:latin typeface="Arial Narrow" charset="0"/>
                <a:ea typeface="ＭＳ Ｐゴシック" charset="0"/>
              </a:rPr>
              <a:t>As many rows as the symbols</a:t>
            </a:r>
          </a:p>
          <a:p>
            <a:pPr lvl="2"/>
            <a:r>
              <a:rPr lang="en-US">
                <a:latin typeface="Arial Narrow" charset="0"/>
                <a:ea typeface="ＭＳ Ｐゴシック" charset="0"/>
              </a:rPr>
              <a:t>Encoding length </a:t>
            </a:r>
            <a:r>
              <a:rPr lang="en-US" i="1">
                <a:solidFill>
                  <a:schemeClr val="tx2"/>
                </a:solidFill>
                <a:latin typeface="Arial Narrow" charset="0"/>
                <a:ea typeface="ＭＳ Ｐゴシック" charset="0"/>
              </a:rPr>
              <a:t>n</a:t>
            </a:r>
            <a:r>
              <a:rPr lang="en-US" i="1" baseline="-25000">
                <a:solidFill>
                  <a:schemeClr val="tx2"/>
                </a:solidFill>
                <a:latin typeface="Arial Narrow" charset="0"/>
                <a:ea typeface="ＭＳ Ｐゴシック" charset="0"/>
              </a:rPr>
              <a:t>b</a:t>
            </a:r>
            <a:endParaRPr lang="en-US">
              <a:solidFill>
                <a:schemeClr val="tx2"/>
              </a:solidFill>
              <a:latin typeface="Arial Narrow" charset="0"/>
              <a:ea typeface="ＭＳ Ｐゴシック" charset="0"/>
            </a:endParaRPr>
          </a:p>
          <a:p>
            <a:pPr marL="0" indent="0"/>
            <a:endParaRPr lang="en-US" sz="2400">
              <a:latin typeface="Arial Narrow" charset="0"/>
              <a:ea typeface="ＭＳ Ｐゴシック" charset="0"/>
              <a:cs typeface="ＭＳ Ｐゴシック"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72835">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72835">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72835">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7283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en-US" sz="1400"/>
              <a:t>(c)  Giovanni De Micheli</a:t>
            </a:r>
          </a:p>
        </p:txBody>
      </p:sp>
      <p:sp>
        <p:nvSpPr>
          <p:cNvPr id="45059"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ABF5E77D-1DE1-1A43-9C57-9A7F4A5A28EB}" type="slidenum">
              <a:rPr lang="en-US" sz="1400"/>
              <a:pPr/>
              <a:t>15</a:t>
            </a:fld>
            <a:endParaRPr lang="en-US" sz="1400"/>
          </a:p>
        </p:txBody>
      </p:sp>
      <p:sp>
        <p:nvSpPr>
          <p:cNvPr id="45060"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Example</a:t>
            </a:r>
          </a:p>
        </p:txBody>
      </p:sp>
      <p:sp>
        <p:nvSpPr>
          <p:cNvPr id="45061" name="Rectangle 3"/>
          <p:cNvSpPr>
            <a:spLocks noGrp="1" noChangeArrowheads="1"/>
          </p:cNvSpPr>
          <p:nvPr>
            <p:ph type="body" idx="1"/>
          </p:nvPr>
        </p:nvSpPr>
        <p:spPr/>
        <p:txBody>
          <a:bodyPr/>
          <a:lstStyle/>
          <a:p>
            <a:r>
              <a:rPr lang="fr-FR" dirty="0" err="1">
                <a:latin typeface="Arial Narrow" charset="0"/>
                <a:ea typeface="ＭＳ Ｐゴシック" charset="0"/>
                <a:cs typeface="ＭＳ Ｐゴシック" charset="0"/>
              </a:rPr>
              <a:t>Constraint</a:t>
            </a:r>
            <a:r>
              <a:rPr lang="fr-FR" dirty="0">
                <a:latin typeface="Arial Narrow" charset="0"/>
                <a:ea typeface="ＭＳ Ｐゴシック" charset="0"/>
                <a:cs typeface="ＭＳ Ｐゴシック" charset="0"/>
              </a:rPr>
              <a:t> matrix:</a:t>
            </a:r>
          </a:p>
          <a:p>
            <a:endParaRPr lang="fr-FR" dirty="0">
              <a:latin typeface="Arial Narrow" charset="0"/>
              <a:ea typeface="ＭＳ Ｐゴシック" charset="0"/>
              <a:cs typeface="ＭＳ Ｐゴシック" charset="0"/>
            </a:endParaRPr>
          </a:p>
          <a:p>
            <a:endParaRPr lang="fr-FR" dirty="0">
              <a:latin typeface="Arial Narrow" charset="0"/>
              <a:ea typeface="ＭＳ Ｐゴシック" charset="0"/>
              <a:cs typeface="ＭＳ Ｐゴシック" charset="0"/>
            </a:endParaRPr>
          </a:p>
          <a:p>
            <a:r>
              <a:rPr lang="fr-FR" dirty="0" err="1">
                <a:latin typeface="Arial Narrow" charset="0"/>
                <a:ea typeface="ＭＳ Ｐゴシック" charset="0"/>
                <a:cs typeface="ＭＳ Ｐゴシック" charset="0"/>
              </a:rPr>
              <a:t>Encoding</a:t>
            </a:r>
            <a:r>
              <a:rPr lang="fr-FR" dirty="0">
                <a:latin typeface="Arial Narrow" charset="0"/>
                <a:ea typeface="ＭＳ Ｐゴシック" charset="0"/>
                <a:cs typeface="ＭＳ Ｐゴシック" charset="0"/>
              </a:rPr>
              <a:t> matrix:</a:t>
            </a:r>
          </a:p>
        </p:txBody>
      </p:sp>
      <p:grpSp>
        <p:nvGrpSpPr>
          <p:cNvPr id="45062" name="Group 16"/>
          <p:cNvGrpSpPr>
            <a:grpSpLocks/>
          </p:cNvGrpSpPr>
          <p:nvPr/>
        </p:nvGrpSpPr>
        <p:grpSpPr bwMode="auto">
          <a:xfrm>
            <a:off x="3770313" y="1733455"/>
            <a:ext cx="2281237" cy="1347787"/>
            <a:chOff x="2465" y="972"/>
            <a:chExt cx="1437" cy="849"/>
          </a:xfrm>
        </p:grpSpPr>
        <p:sp>
          <p:nvSpPr>
            <p:cNvPr id="45068" name="Rectangle 8"/>
            <p:cNvSpPr>
              <a:spLocks noChangeArrowheads="1"/>
            </p:cNvSpPr>
            <p:nvPr/>
          </p:nvSpPr>
          <p:spPr bwMode="auto">
            <a:xfrm>
              <a:off x="2465" y="1263"/>
              <a:ext cx="365"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nchor="ctr">
              <a:spAutoFit/>
            </a:bodyPr>
            <a:lstStyle/>
            <a:p>
              <a:r>
                <a:rPr lang="fr-FR" b="1"/>
                <a:t>A =</a:t>
              </a:r>
            </a:p>
          </p:txBody>
        </p:sp>
        <p:sp>
          <p:nvSpPr>
            <p:cNvPr id="45069" name="Rectangle 9"/>
            <p:cNvSpPr>
              <a:spLocks noChangeArrowheads="1"/>
            </p:cNvSpPr>
            <p:nvPr/>
          </p:nvSpPr>
          <p:spPr bwMode="auto">
            <a:xfrm>
              <a:off x="3183" y="1040"/>
              <a:ext cx="598" cy="74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nchor="ctr">
              <a:spAutoFit/>
            </a:bodyPr>
            <a:lstStyle/>
            <a:p>
              <a:r>
                <a:rPr lang="fr-FR"/>
                <a:t>1 1 0 0</a:t>
              </a:r>
            </a:p>
            <a:p>
              <a:r>
                <a:rPr lang="fr-FR"/>
                <a:t>0 0 1 1</a:t>
              </a:r>
            </a:p>
            <a:p>
              <a:r>
                <a:rPr lang="fr-FR"/>
                <a:t>0 1 1 0</a:t>
              </a:r>
              <a:endParaRPr lang="fr-FR" b="1"/>
            </a:p>
          </p:txBody>
        </p:sp>
        <p:sp>
          <p:nvSpPr>
            <p:cNvPr id="45070" name="AutoShape 10"/>
            <p:cNvSpPr>
              <a:spLocks/>
            </p:cNvSpPr>
            <p:nvPr/>
          </p:nvSpPr>
          <p:spPr bwMode="auto">
            <a:xfrm>
              <a:off x="3027" y="972"/>
              <a:ext cx="104" cy="849"/>
            </a:xfrm>
            <a:prstGeom prst="leftBracket">
              <a:avLst>
                <a:gd name="adj" fmla="val 68029"/>
              </a:avLst>
            </a:prstGeom>
            <a:noFill/>
            <a:ln w="2540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45071" name="AutoShape 12"/>
            <p:cNvSpPr>
              <a:spLocks/>
            </p:cNvSpPr>
            <p:nvPr/>
          </p:nvSpPr>
          <p:spPr bwMode="auto">
            <a:xfrm flipH="1">
              <a:off x="3819" y="972"/>
              <a:ext cx="83" cy="849"/>
            </a:xfrm>
            <a:prstGeom prst="leftBracket">
              <a:avLst>
                <a:gd name="adj" fmla="val 85241"/>
              </a:avLst>
            </a:prstGeom>
            <a:noFill/>
            <a:ln w="2540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grpSp>
      <p:grpSp>
        <p:nvGrpSpPr>
          <p:cNvPr id="45063" name="Group 18"/>
          <p:cNvGrpSpPr>
            <a:grpSpLocks/>
          </p:cNvGrpSpPr>
          <p:nvPr/>
        </p:nvGrpSpPr>
        <p:grpSpPr bwMode="auto">
          <a:xfrm>
            <a:off x="3835400" y="3786188"/>
            <a:ext cx="1920875" cy="1609725"/>
            <a:chOff x="2305" y="2385"/>
            <a:chExt cx="1210" cy="1014"/>
          </a:xfrm>
        </p:grpSpPr>
        <p:sp>
          <p:nvSpPr>
            <p:cNvPr id="45064" name="Rectangle 13"/>
            <p:cNvSpPr>
              <a:spLocks noChangeArrowheads="1"/>
            </p:cNvSpPr>
            <p:nvPr/>
          </p:nvSpPr>
          <p:spPr bwMode="auto">
            <a:xfrm>
              <a:off x="3073" y="2421"/>
              <a:ext cx="335" cy="97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nchor="ctr">
              <a:spAutoFit/>
            </a:bodyPr>
            <a:lstStyle/>
            <a:p>
              <a:r>
                <a:rPr lang="fr-FR"/>
                <a:t>0 0</a:t>
              </a:r>
            </a:p>
            <a:p>
              <a:r>
                <a:rPr lang="fr-FR"/>
                <a:t>0 1</a:t>
              </a:r>
            </a:p>
            <a:p>
              <a:r>
                <a:rPr lang="fr-FR"/>
                <a:t>1 1</a:t>
              </a:r>
            </a:p>
            <a:p>
              <a:r>
                <a:rPr lang="fr-FR"/>
                <a:t>1 0</a:t>
              </a:r>
            </a:p>
          </p:txBody>
        </p:sp>
        <p:sp>
          <p:nvSpPr>
            <p:cNvPr id="45065" name="AutoShape 14"/>
            <p:cNvSpPr>
              <a:spLocks/>
            </p:cNvSpPr>
            <p:nvPr/>
          </p:nvSpPr>
          <p:spPr bwMode="auto">
            <a:xfrm>
              <a:off x="2923" y="2391"/>
              <a:ext cx="104" cy="953"/>
            </a:xfrm>
            <a:prstGeom prst="leftBracket">
              <a:avLst>
                <a:gd name="adj" fmla="val 76362"/>
              </a:avLst>
            </a:prstGeom>
            <a:noFill/>
            <a:ln w="2540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45066" name="AutoShape 15"/>
            <p:cNvSpPr>
              <a:spLocks/>
            </p:cNvSpPr>
            <p:nvPr/>
          </p:nvSpPr>
          <p:spPr bwMode="auto">
            <a:xfrm flipH="1">
              <a:off x="3432" y="2385"/>
              <a:ext cx="83" cy="960"/>
            </a:xfrm>
            <a:prstGeom prst="leftBracket">
              <a:avLst>
                <a:gd name="adj" fmla="val 96386"/>
              </a:avLst>
            </a:prstGeom>
            <a:noFill/>
            <a:ln w="2540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45067" name="Rectangle 17"/>
            <p:cNvSpPr>
              <a:spLocks noChangeArrowheads="1"/>
            </p:cNvSpPr>
            <p:nvPr/>
          </p:nvSpPr>
          <p:spPr bwMode="auto">
            <a:xfrm>
              <a:off x="2305" y="2760"/>
              <a:ext cx="357"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nchor="ctr">
              <a:spAutoFit/>
            </a:bodyPr>
            <a:lstStyle/>
            <a:p>
              <a:r>
                <a:rPr lang="fr-FR" b="1"/>
                <a:t>E =</a:t>
              </a:r>
            </a:p>
          </p:txBody>
        </p:sp>
      </p:grpSp>
      <p:sp>
        <p:nvSpPr>
          <p:cNvPr id="2" name="Rectangle 1"/>
          <p:cNvSpPr/>
          <p:nvPr/>
        </p:nvSpPr>
        <p:spPr>
          <a:xfrm>
            <a:off x="4499070" y="1386606"/>
            <a:ext cx="1360393" cy="276999"/>
          </a:xfrm>
          <a:prstGeom prst="rect">
            <a:avLst/>
          </a:prstGeom>
        </p:spPr>
        <p:txBody>
          <a:bodyPr wrap="none">
            <a:spAutoFit/>
          </a:bodyPr>
          <a:lstStyle/>
          <a:p>
            <a:pPr lvl="1">
              <a:lnSpc>
                <a:spcPct val="100000"/>
              </a:lnSpc>
            </a:pPr>
            <a:r>
              <a:rPr lang="fr-FR" sz="1200" dirty="0">
                <a:solidFill>
                  <a:schemeClr val="tx2"/>
                </a:solidFill>
              </a:rPr>
              <a:t>AND  OR  JMP  ADD</a:t>
            </a:r>
          </a:p>
        </p:txBody>
      </p:sp>
      <p:sp>
        <p:nvSpPr>
          <p:cNvPr id="17" name="Rectangle 16"/>
          <p:cNvSpPr/>
          <p:nvPr/>
        </p:nvSpPr>
        <p:spPr>
          <a:xfrm rot="5400000">
            <a:off x="4966692" y="4261749"/>
            <a:ext cx="2316012" cy="276999"/>
          </a:xfrm>
          <a:prstGeom prst="rect">
            <a:avLst/>
          </a:prstGeom>
        </p:spPr>
        <p:txBody>
          <a:bodyPr wrap="square">
            <a:spAutoFit/>
          </a:bodyPr>
          <a:lstStyle/>
          <a:p>
            <a:pPr lvl="1">
              <a:lnSpc>
                <a:spcPct val="100000"/>
              </a:lnSpc>
            </a:pPr>
            <a:r>
              <a:rPr lang="fr-FR" sz="1200" dirty="0">
                <a:solidFill>
                  <a:schemeClr val="tx2"/>
                </a:solidFill>
                <a:latin typeface="Arial"/>
                <a:cs typeface="Arial"/>
              </a:rPr>
              <a:t>AND OR JMP  ADD</a:t>
            </a:r>
          </a:p>
        </p:txBody>
      </p:sp>
      <p:sp>
        <p:nvSpPr>
          <p:cNvPr id="18" name="Rectangle 4"/>
          <p:cNvSpPr txBox="1">
            <a:spLocks noChangeArrowheads="1"/>
          </p:cNvSpPr>
          <p:nvPr/>
        </p:nvSpPr>
        <p:spPr bwMode="auto">
          <a:xfrm>
            <a:off x="5973572" y="903844"/>
            <a:ext cx="8699500" cy="2143125"/>
          </a:xfrm>
          <a:prstGeom prst="rect">
            <a:avLst/>
          </a:prstGeom>
          <a:noFill/>
          <a:ln>
            <a:noFill/>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lvl1pPr marL="285750" indent="-285750" algn="l" rtl="0" eaLnBrk="0" fontAlgn="base" hangingPunct="0">
              <a:lnSpc>
                <a:spcPct val="125000"/>
              </a:lnSpc>
              <a:spcBef>
                <a:spcPct val="30000"/>
              </a:spcBef>
              <a:spcAft>
                <a:spcPct val="0"/>
              </a:spcAft>
              <a:buClr>
                <a:srgbClr val="660066"/>
              </a:buClr>
              <a:buSzPct val="85000"/>
              <a:buFont typeface="Monotype Sorts" charset="0"/>
              <a:buChar char="u"/>
              <a:defRPr sz="2800" b="1">
                <a:solidFill>
                  <a:schemeClr val="tx1"/>
                </a:solidFill>
                <a:latin typeface="+mn-lt"/>
                <a:ea typeface="ＭＳ Ｐゴシック" charset="-128"/>
                <a:cs typeface="ＭＳ Ｐゴシック" charset="-128"/>
              </a:defRPr>
            </a:lvl1pPr>
            <a:lvl2pPr marL="628650" indent="-228600" algn="l" rtl="0" eaLnBrk="0" fontAlgn="base" hangingPunct="0">
              <a:lnSpc>
                <a:spcPct val="110000"/>
              </a:lnSpc>
              <a:spcBef>
                <a:spcPct val="30000"/>
              </a:spcBef>
              <a:spcAft>
                <a:spcPct val="0"/>
              </a:spcAft>
              <a:buClr>
                <a:schemeClr val="hlink"/>
              </a:buClr>
              <a:buSzPct val="75000"/>
              <a:buFont typeface="Monotype Sorts" charset="0"/>
              <a:buChar char="s"/>
              <a:defRPr sz="2400" b="1">
                <a:solidFill>
                  <a:schemeClr val="tx1"/>
                </a:solidFill>
                <a:latin typeface="+mn-lt"/>
                <a:ea typeface="ＭＳ Ｐゴシック" charset="-128"/>
              </a:defRPr>
            </a:lvl2pPr>
            <a:lvl3pPr marL="971550" indent="-228600" algn="l" rtl="0" eaLnBrk="0" fontAlgn="base" hangingPunct="0">
              <a:lnSpc>
                <a:spcPct val="90000"/>
              </a:lnSpc>
              <a:spcBef>
                <a:spcPct val="30000"/>
              </a:spcBef>
              <a:spcAft>
                <a:spcPct val="0"/>
              </a:spcAft>
              <a:buClr>
                <a:schemeClr val="tx1"/>
              </a:buClr>
              <a:buSzPct val="75000"/>
              <a:buFont typeface="Monotype Sorts" charset="0"/>
              <a:buChar char="t"/>
              <a:defRPr sz="2000" b="1">
                <a:solidFill>
                  <a:schemeClr val="tx1"/>
                </a:solidFill>
                <a:latin typeface="+mn-lt"/>
                <a:ea typeface="ＭＳ Ｐゴシック" charset="-128"/>
              </a:defRPr>
            </a:lvl3pPr>
            <a:lvl4pPr marL="1600200" indent="-228600" algn="l" rtl="0" eaLnBrk="0" fontAlgn="base" hangingPunct="0">
              <a:spcBef>
                <a:spcPct val="20000"/>
              </a:spcBef>
              <a:spcAft>
                <a:spcPct val="0"/>
              </a:spcAft>
              <a:buClr>
                <a:srgbClr val="FF3300"/>
              </a:buClr>
              <a:buSzPct val="50000"/>
              <a:buFont typeface="Monotype Sorts" charset="0"/>
              <a:buChar char="u"/>
              <a:defRPr>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1600">
                <a:solidFill>
                  <a:schemeClr val="tx1"/>
                </a:solidFill>
                <a:latin typeface="+mn-lt"/>
                <a:ea typeface="ＭＳ Ｐゴシック" charset="-128"/>
              </a:defRPr>
            </a:lvl5pPr>
            <a:lvl6pPr marL="2514600" indent="-228600" algn="l" rtl="0" eaLnBrk="0" fontAlgn="base" hangingPunct="0">
              <a:spcBef>
                <a:spcPct val="20000"/>
              </a:spcBef>
              <a:spcAft>
                <a:spcPct val="0"/>
              </a:spcAft>
              <a:buChar char="•"/>
              <a:defRPr sz="1600">
                <a:solidFill>
                  <a:schemeClr val="tx1"/>
                </a:solidFill>
                <a:latin typeface="+mn-lt"/>
              </a:defRPr>
            </a:lvl6pPr>
            <a:lvl7pPr marL="2971800" indent="-228600" algn="l" rtl="0" eaLnBrk="0" fontAlgn="base" hangingPunct="0">
              <a:spcBef>
                <a:spcPct val="20000"/>
              </a:spcBef>
              <a:spcAft>
                <a:spcPct val="0"/>
              </a:spcAft>
              <a:buChar char="•"/>
              <a:defRPr sz="1600">
                <a:solidFill>
                  <a:schemeClr val="tx1"/>
                </a:solidFill>
                <a:latin typeface="+mn-lt"/>
              </a:defRPr>
            </a:lvl7pPr>
            <a:lvl8pPr marL="3429000" indent="-228600" algn="l" rtl="0" eaLnBrk="0" fontAlgn="base" hangingPunct="0">
              <a:spcBef>
                <a:spcPct val="20000"/>
              </a:spcBef>
              <a:spcAft>
                <a:spcPct val="0"/>
              </a:spcAft>
              <a:buChar char="•"/>
              <a:defRPr sz="1600">
                <a:solidFill>
                  <a:schemeClr val="tx1"/>
                </a:solidFill>
                <a:latin typeface="+mn-lt"/>
              </a:defRPr>
            </a:lvl8pPr>
            <a:lvl9pPr marL="3886200" indent="-228600" algn="l" rtl="0" eaLnBrk="0" fontAlgn="base" hangingPunct="0">
              <a:spcBef>
                <a:spcPct val="20000"/>
              </a:spcBef>
              <a:spcAft>
                <a:spcPct val="0"/>
              </a:spcAft>
              <a:buChar char="•"/>
              <a:defRPr sz="1600">
                <a:solidFill>
                  <a:schemeClr val="tx1"/>
                </a:solidFill>
                <a:latin typeface="+mn-lt"/>
              </a:defRPr>
            </a:lvl9pPr>
          </a:lstStyle>
          <a:p>
            <a:pPr marL="0" indent="0">
              <a:lnSpc>
                <a:spcPct val="115000"/>
              </a:lnSpc>
              <a:buNone/>
            </a:pPr>
            <a:r>
              <a:rPr lang="fr-FR" sz="2400" dirty="0">
                <a:latin typeface="Arial Narrow" charset="0"/>
                <a:ea typeface="ＭＳ Ｐゴシック" charset="0"/>
                <a:cs typeface="ＭＳ Ｐゴシック" charset="0"/>
              </a:rPr>
              <a:t>Compound </a:t>
            </a:r>
            <a:r>
              <a:rPr lang="fr-FR" sz="2400" dirty="0" err="1">
                <a:latin typeface="Arial Narrow" charset="0"/>
                <a:ea typeface="ＭＳ Ｐゴシック" charset="0"/>
                <a:cs typeface="ＭＳ Ｐゴシック" charset="0"/>
              </a:rPr>
              <a:t>literals</a:t>
            </a:r>
            <a:r>
              <a:rPr lang="fr-FR" sz="2400" dirty="0">
                <a:latin typeface="Arial Narrow" charset="0"/>
                <a:ea typeface="ＭＳ Ｐゴシック" charset="0"/>
                <a:cs typeface="ＭＳ Ｐゴシック" charset="0"/>
              </a:rPr>
              <a:t>:</a:t>
            </a:r>
            <a:endParaRPr lang="fr-FR" dirty="0">
              <a:latin typeface="Arial Narrow" charset="0"/>
              <a:ea typeface="ＭＳ Ｐゴシック" charset="0"/>
              <a:cs typeface="ＭＳ Ｐゴシック" charset="0"/>
            </a:endParaRPr>
          </a:p>
          <a:p>
            <a:pPr lvl="1">
              <a:lnSpc>
                <a:spcPct val="100000"/>
              </a:lnSpc>
            </a:pPr>
            <a:r>
              <a:rPr lang="fr-FR" sz="2000" dirty="0">
                <a:solidFill>
                  <a:schemeClr val="tx2"/>
                </a:solidFill>
                <a:latin typeface="Arial Narrow" charset="0"/>
                <a:ea typeface="ＭＳ Ｐゴシック" charset="0"/>
              </a:rPr>
              <a:t>AND, OR, JMP, ADD = *</a:t>
            </a:r>
          </a:p>
          <a:p>
            <a:pPr lvl="1">
              <a:lnSpc>
                <a:spcPct val="100000"/>
              </a:lnSpc>
            </a:pPr>
            <a:r>
              <a:rPr lang="fr-FR" sz="2000" dirty="0">
                <a:solidFill>
                  <a:schemeClr val="tx2"/>
                </a:solidFill>
                <a:latin typeface="Arial Narrow" charset="0"/>
                <a:ea typeface="ＭＳ Ｐゴシック" charset="0"/>
              </a:rPr>
              <a:t>AND, OR</a:t>
            </a:r>
          </a:p>
          <a:p>
            <a:pPr lvl="1">
              <a:lnSpc>
                <a:spcPct val="100000"/>
              </a:lnSpc>
            </a:pPr>
            <a:r>
              <a:rPr lang="fr-FR" sz="2000" dirty="0">
                <a:solidFill>
                  <a:schemeClr val="tx2"/>
                </a:solidFill>
                <a:latin typeface="Arial Narrow" charset="0"/>
                <a:ea typeface="ＭＳ Ｐゴシック" charset="0"/>
              </a:rPr>
              <a:t>JMP, ADD</a:t>
            </a:r>
          </a:p>
          <a:p>
            <a:pPr lvl="1">
              <a:lnSpc>
                <a:spcPct val="100000"/>
              </a:lnSpc>
            </a:pPr>
            <a:r>
              <a:rPr lang="fr-FR" sz="2000" dirty="0">
                <a:solidFill>
                  <a:schemeClr val="tx2"/>
                </a:solidFill>
                <a:latin typeface="Arial Narrow" charset="0"/>
                <a:ea typeface="ＭＳ Ｐゴシック" charset="0"/>
              </a:rPr>
              <a:t>OR, JMP</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en-US" sz="1400"/>
              <a:t>(c)  Giovanni De Micheli</a:t>
            </a:r>
          </a:p>
        </p:txBody>
      </p:sp>
      <p:sp>
        <p:nvSpPr>
          <p:cNvPr id="47107"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E916753E-C88C-F747-9963-B26C6EB14F72}" type="slidenum">
              <a:rPr lang="en-US" sz="1400"/>
              <a:pPr/>
              <a:t>16</a:t>
            </a:fld>
            <a:endParaRPr lang="en-US" sz="1400"/>
          </a:p>
        </p:txBody>
      </p:sp>
      <p:sp>
        <p:nvSpPr>
          <p:cNvPr id="47108"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Input encoding problem</a:t>
            </a:r>
          </a:p>
        </p:txBody>
      </p:sp>
      <p:sp>
        <p:nvSpPr>
          <p:cNvPr id="47109" name="Rectangle 3"/>
          <p:cNvSpPr>
            <a:spLocks noGrp="1" noChangeArrowheads="1"/>
          </p:cNvSpPr>
          <p:nvPr>
            <p:ph type="body" idx="1"/>
          </p:nvPr>
        </p:nvSpPr>
        <p:spPr/>
        <p:txBody>
          <a:bodyPr/>
          <a:lstStyle/>
          <a:p>
            <a:r>
              <a:rPr lang="fr-FR">
                <a:latin typeface="Arial Narrow" charset="0"/>
                <a:ea typeface="ＭＳ Ｐゴシック" charset="0"/>
                <a:cs typeface="ＭＳ Ｐゴシック" charset="0"/>
              </a:rPr>
              <a:t>Given constraint matrix </a:t>
            </a:r>
            <a:r>
              <a:rPr lang="fr-FR">
                <a:solidFill>
                  <a:schemeClr val="bg2"/>
                </a:solidFill>
                <a:latin typeface="Arial Narrow" charset="0"/>
                <a:ea typeface="ＭＳ Ｐゴシック" charset="0"/>
                <a:cs typeface="ＭＳ Ｐゴシック" charset="0"/>
              </a:rPr>
              <a:t>A</a:t>
            </a:r>
            <a:r>
              <a:rPr lang="fr-FR">
                <a:latin typeface="Arial Narrow" charset="0"/>
                <a:ea typeface="ＭＳ Ｐゴシック" charset="0"/>
                <a:cs typeface="ＭＳ Ｐゴシック" charset="0"/>
              </a:rPr>
              <a:t>:</a:t>
            </a:r>
          </a:p>
          <a:p>
            <a:pPr marL="850900" lvl="1" indent="-374650"/>
            <a:r>
              <a:rPr lang="fr-FR">
                <a:latin typeface="Arial Narrow" charset="0"/>
                <a:ea typeface="ＭＳ Ｐゴシック" charset="0"/>
              </a:rPr>
              <a:t>Find encoding matix </a:t>
            </a:r>
            <a:r>
              <a:rPr lang="fr-FR">
                <a:solidFill>
                  <a:schemeClr val="bg2"/>
                </a:solidFill>
                <a:latin typeface="Arial Narrow" charset="0"/>
                <a:ea typeface="ＭＳ Ｐゴシック" charset="0"/>
              </a:rPr>
              <a:t>E</a:t>
            </a:r>
            <a:r>
              <a:rPr lang="fr-FR">
                <a:latin typeface="Arial Narrow" charset="0"/>
                <a:ea typeface="ＭＳ Ｐゴシック" charset="0"/>
              </a:rPr>
              <a:t> satisfying all input encoding constraints (due to compound literals)</a:t>
            </a:r>
          </a:p>
          <a:p>
            <a:pPr marL="850900" lvl="1" indent="-374650"/>
            <a:r>
              <a:rPr lang="fr-FR">
                <a:latin typeface="Arial Narrow" charset="0"/>
                <a:ea typeface="ＭＳ Ｐゴシック" charset="0"/>
              </a:rPr>
              <a:t>With minimum number of columns (bits)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en-US" sz="1400"/>
              <a:t>(c)  Giovanni De Micheli</a:t>
            </a:r>
          </a:p>
        </p:txBody>
      </p:sp>
      <p:sp>
        <p:nvSpPr>
          <p:cNvPr id="49155"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53702814-48A7-6F4A-B022-D7BC9D01D8EC}" type="slidenum">
              <a:rPr lang="en-US" sz="1400"/>
              <a:pPr/>
              <a:t>17</a:t>
            </a:fld>
            <a:endParaRPr lang="en-US" sz="1400"/>
          </a:p>
        </p:txBody>
      </p:sp>
      <p:sp>
        <p:nvSpPr>
          <p:cNvPr id="49156"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Dichotomy theory</a:t>
            </a:r>
          </a:p>
        </p:txBody>
      </p:sp>
      <p:sp>
        <p:nvSpPr>
          <p:cNvPr id="1277955" name="Rectangle 3"/>
          <p:cNvSpPr>
            <a:spLocks noGrp="1" noChangeArrowheads="1"/>
          </p:cNvSpPr>
          <p:nvPr>
            <p:ph type="body" idx="1"/>
          </p:nvPr>
        </p:nvSpPr>
        <p:spPr/>
        <p:txBody>
          <a:bodyPr/>
          <a:lstStyle/>
          <a:p>
            <a:r>
              <a:rPr lang="en-US">
                <a:latin typeface="Arial Narrow" charset="0"/>
                <a:ea typeface="ＭＳ Ｐゴシック" charset="0"/>
                <a:cs typeface="ＭＳ Ｐゴシック" charset="0"/>
              </a:rPr>
              <a:t>Dichotomy:</a:t>
            </a:r>
          </a:p>
          <a:p>
            <a:pPr lvl="1"/>
            <a:r>
              <a:rPr lang="en-US">
                <a:latin typeface="Arial Narrow" charset="0"/>
                <a:ea typeface="ＭＳ Ｐゴシック" charset="0"/>
              </a:rPr>
              <a:t>Two sets </a:t>
            </a:r>
            <a:r>
              <a:rPr lang="en-US">
                <a:solidFill>
                  <a:schemeClr val="tx2"/>
                </a:solidFill>
                <a:latin typeface="Arial Narrow" charset="0"/>
                <a:ea typeface="ＭＳ Ｐゴシック" charset="0"/>
              </a:rPr>
              <a:t>(</a:t>
            </a:r>
            <a:r>
              <a:rPr lang="en-US" i="1">
                <a:solidFill>
                  <a:schemeClr val="tx2"/>
                </a:solidFill>
                <a:latin typeface="Arial Narrow" charset="0"/>
                <a:ea typeface="ＭＳ Ｐゴシック" charset="0"/>
              </a:rPr>
              <a:t>L,R</a:t>
            </a:r>
            <a:r>
              <a:rPr lang="en-US">
                <a:solidFill>
                  <a:schemeClr val="tx2"/>
                </a:solidFill>
                <a:latin typeface="Arial Narrow" charset="0"/>
                <a:ea typeface="ＭＳ Ｐゴシック" charset="0"/>
              </a:rPr>
              <a:t>)</a:t>
            </a:r>
          </a:p>
          <a:p>
            <a:pPr lvl="1"/>
            <a:r>
              <a:rPr lang="en-US">
                <a:latin typeface="Arial Narrow" charset="0"/>
                <a:ea typeface="ＭＳ Ｐゴシック" charset="0"/>
              </a:rPr>
              <a:t>Bipartition of a subset of the symbol set</a:t>
            </a:r>
          </a:p>
          <a:p>
            <a:r>
              <a:rPr lang="en-US">
                <a:latin typeface="Arial Narrow" charset="0"/>
                <a:ea typeface="ＭＳ Ｐゴシック" charset="0"/>
                <a:cs typeface="ＭＳ Ｐゴシック" charset="0"/>
              </a:rPr>
              <a:t>Encoding:</a:t>
            </a:r>
          </a:p>
          <a:p>
            <a:pPr lvl="1"/>
            <a:r>
              <a:rPr lang="en-US">
                <a:latin typeface="Arial Narrow" charset="0"/>
                <a:ea typeface="ＭＳ Ｐゴシック" charset="0"/>
              </a:rPr>
              <a:t>Set of columns of </a:t>
            </a:r>
            <a:r>
              <a:rPr lang="en-US">
                <a:solidFill>
                  <a:schemeClr val="bg2"/>
                </a:solidFill>
                <a:latin typeface="Arial Narrow" charset="0"/>
                <a:ea typeface="ＭＳ Ｐゴシック" charset="0"/>
              </a:rPr>
              <a:t>E</a:t>
            </a:r>
            <a:endParaRPr lang="en-US">
              <a:latin typeface="Arial Narrow" charset="0"/>
              <a:ea typeface="ＭＳ Ｐゴシック" charset="0"/>
            </a:endParaRPr>
          </a:p>
          <a:p>
            <a:pPr lvl="1"/>
            <a:r>
              <a:rPr lang="en-US">
                <a:latin typeface="Arial Narrow" charset="0"/>
                <a:ea typeface="ＭＳ Ｐゴシック" charset="0"/>
              </a:rPr>
              <a:t>Set of bipartitions of symbols set</a:t>
            </a:r>
          </a:p>
          <a:p>
            <a:r>
              <a:rPr lang="en-US">
                <a:latin typeface="Arial Narrow" charset="0"/>
                <a:ea typeface="ＭＳ Ｐゴシック" charset="0"/>
                <a:cs typeface="ＭＳ Ｐゴシック" charset="0"/>
              </a:rPr>
              <a:t>Rationale:</a:t>
            </a:r>
          </a:p>
          <a:p>
            <a:pPr lvl="1"/>
            <a:r>
              <a:rPr lang="en-US">
                <a:latin typeface="Arial Narrow" charset="0"/>
                <a:ea typeface="ＭＳ Ｐゴシック" charset="0"/>
              </a:rPr>
              <a:t>Each row of the constraint matrix implies some choice on the codes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77955">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77955">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77955">
                                            <p:txEl>
                                              <p:pRg st="5" end="5"/>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277955">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7795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en-US" sz="1400"/>
              <a:t>(c)  Giovanni De Micheli</a:t>
            </a:r>
          </a:p>
        </p:txBody>
      </p:sp>
      <p:sp>
        <p:nvSpPr>
          <p:cNvPr id="51203"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3B9D581F-5049-D34F-8A57-F7DCC1A9818C}" type="slidenum">
              <a:rPr lang="en-US" sz="1400"/>
              <a:pPr/>
              <a:t>18</a:t>
            </a:fld>
            <a:endParaRPr lang="en-US" sz="1400"/>
          </a:p>
        </p:txBody>
      </p:sp>
      <p:sp>
        <p:nvSpPr>
          <p:cNvPr id="51204"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Dichotomies</a:t>
            </a:r>
          </a:p>
        </p:txBody>
      </p:sp>
      <p:sp>
        <p:nvSpPr>
          <p:cNvPr id="1280003" name="Rectangle 3"/>
          <p:cNvSpPr>
            <a:spLocks noGrp="1" noChangeArrowheads="1"/>
          </p:cNvSpPr>
          <p:nvPr>
            <p:ph type="body" idx="1"/>
          </p:nvPr>
        </p:nvSpPr>
        <p:spPr/>
        <p:txBody>
          <a:bodyPr/>
          <a:lstStyle/>
          <a:p>
            <a:r>
              <a:rPr lang="en-US" dirty="0">
                <a:latin typeface="Arial Narrow" charset="0"/>
                <a:ea typeface="ＭＳ Ｐゴシック" charset="0"/>
                <a:cs typeface="ＭＳ Ｐゴシック" charset="0"/>
              </a:rPr>
              <a:t>Dichotomy associated with row </a:t>
            </a:r>
            <a:r>
              <a:rPr lang="en-US" dirty="0" err="1">
                <a:solidFill>
                  <a:schemeClr val="tx2"/>
                </a:solidFill>
                <a:latin typeface="Arial Narrow" charset="0"/>
                <a:ea typeface="ＭＳ Ｐゴシック" charset="0"/>
                <a:cs typeface="ＭＳ Ｐゴシック" charset="0"/>
              </a:rPr>
              <a:t>a</a:t>
            </a:r>
            <a:r>
              <a:rPr lang="en-US" i="1" baseline="30000" dirty="0" err="1">
                <a:solidFill>
                  <a:schemeClr val="tx2"/>
                </a:solidFill>
                <a:latin typeface="Arial Narrow" charset="0"/>
                <a:ea typeface="ＭＳ Ｐゴシック" charset="0"/>
                <a:cs typeface="ＭＳ Ｐゴシック" charset="0"/>
              </a:rPr>
              <a:t>T</a:t>
            </a:r>
            <a:r>
              <a:rPr lang="en-US" dirty="0">
                <a:latin typeface="Arial Narrow" charset="0"/>
                <a:ea typeface="ＭＳ Ｐゴシック" charset="0"/>
                <a:cs typeface="ＭＳ Ｐゴシック" charset="0"/>
              </a:rPr>
              <a:t> of </a:t>
            </a:r>
            <a:r>
              <a:rPr lang="en-US" dirty="0">
                <a:solidFill>
                  <a:schemeClr val="bg2"/>
                </a:solidFill>
                <a:latin typeface="Arial Narrow" charset="0"/>
                <a:ea typeface="ＭＳ Ｐゴシック" charset="0"/>
                <a:cs typeface="ＭＳ Ｐゴシック" charset="0"/>
              </a:rPr>
              <a:t>A</a:t>
            </a:r>
            <a:r>
              <a:rPr lang="en-US" dirty="0">
                <a:latin typeface="Arial Narrow" charset="0"/>
                <a:ea typeface="ＭＳ Ｐゴシック" charset="0"/>
                <a:cs typeface="ＭＳ Ｐゴシック" charset="0"/>
              </a:rPr>
              <a:t>:</a:t>
            </a:r>
          </a:p>
          <a:p>
            <a:pPr lvl="1"/>
            <a:r>
              <a:rPr lang="en-US" dirty="0">
                <a:latin typeface="Arial Narrow" charset="0"/>
                <a:ea typeface="ＭＳ Ｐゴシック" charset="0"/>
              </a:rPr>
              <a:t>A set pair </a:t>
            </a:r>
            <a:r>
              <a:rPr lang="en-US" dirty="0">
                <a:solidFill>
                  <a:schemeClr val="tx2"/>
                </a:solidFill>
                <a:latin typeface="Arial Narrow" charset="0"/>
                <a:ea typeface="ＭＳ Ｐゴシック" charset="0"/>
              </a:rPr>
              <a:t>(L, R)	</a:t>
            </a:r>
          </a:p>
          <a:p>
            <a:pPr lvl="2" algn="just"/>
            <a:r>
              <a:rPr lang="en-US" i="1" dirty="0">
                <a:solidFill>
                  <a:schemeClr val="tx2"/>
                </a:solidFill>
                <a:latin typeface="Arial Narrow" charset="0"/>
                <a:ea typeface="ＭＳ Ｐゴシック" charset="0"/>
              </a:rPr>
              <a:t>L</a:t>
            </a:r>
            <a:r>
              <a:rPr lang="en-US" i="1" dirty="0">
                <a:latin typeface="Arial Narrow" charset="0"/>
                <a:ea typeface="ＭＳ Ｐゴシック" charset="0"/>
              </a:rPr>
              <a:t> </a:t>
            </a:r>
            <a:r>
              <a:rPr lang="en-US" dirty="0">
                <a:latin typeface="Arial Narrow" charset="0"/>
                <a:ea typeface="ＭＳ Ｐゴシック" charset="0"/>
              </a:rPr>
              <a:t>has the symbols with the 1s in  </a:t>
            </a:r>
            <a:r>
              <a:rPr lang="en-US" dirty="0" err="1">
                <a:solidFill>
                  <a:schemeClr val="tx2"/>
                </a:solidFill>
                <a:latin typeface="Arial Narrow" charset="0"/>
                <a:ea typeface="ＭＳ Ｐゴシック" charset="0"/>
              </a:rPr>
              <a:t>a</a:t>
            </a:r>
            <a:r>
              <a:rPr lang="en-US" i="1" baseline="30000" dirty="0" err="1">
                <a:solidFill>
                  <a:schemeClr val="tx2"/>
                </a:solidFill>
                <a:latin typeface="Arial Narrow" charset="0"/>
                <a:ea typeface="ＭＳ Ｐゴシック" charset="0"/>
              </a:rPr>
              <a:t>T</a:t>
            </a:r>
            <a:endParaRPr lang="en-US" dirty="0">
              <a:latin typeface="Arial Narrow" charset="0"/>
              <a:ea typeface="ＭＳ Ｐゴシック" charset="0"/>
            </a:endParaRPr>
          </a:p>
          <a:p>
            <a:pPr lvl="2" algn="just"/>
            <a:r>
              <a:rPr lang="en-US" i="1" dirty="0">
                <a:solidFill>
                  <a:schemeClr val="tx2"/>
                </a:solidFill>
                <a:latin typeface="Arial Narrow" charset="0"/>
                <a:ea typeface="ＭＳ Ｐゴシック" charset="0"/>
              </a:rPr>
              <a:t>R</a:t>
            </a:r>
            <a:r>
              <a:rPr lang="en-US" dirty="0">
                <a:solidFill>
                  <a:schemeClr val="tx2"/>
                </a:solidFill>
                <a:latin typeface="Arial Narrow" charset="0"/>
                <a:ea typeface="ＭＳ Ｐゴシック" charset="0"/>
              </a:rPr>
              <a:t> </a:t>
            </a:r>
            <a:r>
              <a:rPr lang="en-US" dirty="0">
                <a:latin typeface="Arial Narrow" charset="0"/>
                <a:ea typeface="ＭＳ Ｐゴシック" charset="0"/>
              </a:rPr>
              <a:t>has </a:t>
            </a:r>
            <a:r>
              <a:rPr lang="en-US" i="1" dirty="0">
                <a:latin typeface="Arial Narrow" charset="0"/>
                <a:ea typeface="ＭＳ Ｐゴシック" charset="0"/>
              </a:rPr>
              <a:t>the</a:t>
            </a:r>
            <a:r>
              <a:rPr lang="en-US" dirty="0">
                <a:latin typeface="Arial Narrow" charset="0"/>
                <a:ea typeface="ＭＳ Ｐゴシック" charset="0"/>
              </a:rPr>
              <a:t> symbols with the </a:t>
            </a:r>
            <a:r>
              <a:rPr lang="en-US" dirty="0" err="1">
                <a:latin typeface="Arial Narrow" charset="0"/>
                <a:ea typeface="ＭＳ Ｐゴシック" charset="0"/>
              </a:rPr>
              <a:t>Os</a:t>
            </a:r>
            <a:r>
              <a:rPr lang="en-US" dirty="0">
                <a:latin typeface="Arial Narrow" charset="0"/>
                <a:ea typeface="ＭＳ Ｐゴシック" charset="0"/>
              </a:rPr>
              <a:t> in  </a:t>
            </a:r>
            <a:r>
              <a:rPr lang="en-US" dirty="0" err="1">
                <a:solidFill>
                  <a:schemeClr val="tx2"/>
                </a:solidFill>
                <a:latin typeface="Arial Narrow" charset="0"/>
                <a:ea typeface="ＭＳ Ｐゴシック" charset="0"/>
              </a:rPr>
              <a:t>a</a:t>
            </a:r>
            <a:r>
              <a:rPr lang="en-US" i="1" baseline="30000" dirty="0" err="1">
                <a:solidFill>
                  <a:schemeClr val="tx2"/>
                </a:solidFill>
                <a:latin typeface="Arial Narrow" charset="0"/>
                <a:ea typeface="ＭＳ Ｐゴシック" charset="0"/>
              </a:rPr>
              <a:t>T</a:t>
            </a:r>
            <a:endParaRPr lang="en-US" dirty="0">
              <a:latin typeface="Arial Narrow" charset="0"/>
              <a:ea typeface="ＭＳ Ｐゴシック" charset="0"/>
            </a:endParaRPr>
          </a:p>
          <a:p>
            <a:r>
              <a:rPr lang="en-US" dirty="0">
                <a:latin typeface="Arial Narrow" charset="0"/>
                <a:ea typeface="ＭＳ Ｐゴシック" charset="0"/>
                <a:cs typeface="ＭＳ Ｐゴシック" charset="0"/>
              </a:rPr>
              <a:t>Seed dichotomy associated with row  </a:t>
            </a:r>
            <a:r>
              <a:rPr lang="en-US" dirty="0" err="1">
                <a:solidFill>
                  <a:schemeClr val="tx2"/>
                </a:solidFill>
                <a:latin typeface="Arial Narrow" charset="0"/>
                <a:ea typeface="ＭＳ Ｐゴシック" charset="0"/>
                <a:cs typeface="ＭＳ Ｐゴシック" charset="0"/>
              </a:rPr>
              <a:t>a</a:t>
            </a:r>
            <a:r>
              <a:rPr lang="en-US" i="1" baseline="30000" dirty="0" err="1">
                <a:solidFill>
                  <a:schemeClr val="tx2"/>
                </a:solidFill>
                <a:latin typeface="Arial Narrow" charset="0"/>
                <a:ea typeface="ＭＳ Ｐゴシック" charset="0"/>
                <a:cs typeface="ＭＳ Ｐゴシック" charset="0"/>
              </a:rPr>
              <a:t>T</a:t>
            </a:r>
            <a:r>
              <a:rPr lang="en-US" dirty="0">
                <a:latin typeface="Arial Narrow" charset="0"/>
                <a:ea typeface="ＭＳ Ｐゴシック" charset="0"/>
                <a:cs typeface="ＭＳ Ｐゴシック" charset="0"/>
              </a:rPr>
              <a:t> of </a:t>
            </a:r>
            <a:r>
              <a:rPr lang="en-US" dirty="0">
                <a:solidFill>
                  <a:schemeClr val="bg2"/>
                </a:solidFill>
                <a:latin typeface="Arial Narrow" charset="0"/>
                <a:ea typeface="ＭＳ Ｐゴシック" charset="0"/>
                <a:cs typeface="ＭＳ Ｐゴシック" charset="0"/>
              </a:rPr>
              <a:t>A</a:t>
            </a:r>
            <a:r>
              <a:rPr lang="en-US" dirty="0">
                <a:latin typeface="Arial Narrow" charset="0"/>
                <a:ea typeface="ＭＳ Ｐゴシック" charset="0"/>
                <a:cs typeface="ＭＳ Ｐゴシック" charset="0"/>
              </a:rPr>
              <a:t>:</a:t>
            </a:r>
          </a:p>
          <a:p>
            <a:pPr lvl="1"/>
            <a:r>
              <a:rPr lang="en-US" dirty="0">
                <a:latin typeface="Arial Narrow" charset="0"/>
                <a:ea typeface="ＭＳ Ｐゴシック" charset="0"/>
              </a:rPr>
              <a:t>A set pair </a:t>
            </a:r>
            <a:r>
              <a:rPr lang="en-US" dirty="0">
                <a:solidFill>
                  <a:schemeClr val="tx2"/>
                </a:solidFill>
                <a:latin typeface="Arial Narrow" charset="0"/>
                <a:ea typeface="ＭＳ Ｐゴシック" charset="0"/>
              </a:rPr>
              <a:t>(L, R)</a:t>
            </a:r>
            <a:endParaRPr lang="en-US" dirty="0">
              <a:latin typeface="Arial Narrow" charset="0"/>
              <a:ea typeface="ＭＳ Ｐゴシック" charset="0"/>
            </a:endParaRPr>
          </a:p>
          <a:p>
            <a:pPr lvl="2"/>
            <a:r>
              <a:rPr lang="en-US" i="1" dirty="0">
                <a:solidFill>
                  <a:schemeClr val="tx2"/>
                </a:solidFill>
                <a:latin typeface="Arial Narrow" charset="0"/>
                <a:ea typeface="ＭＳ Ｐゴシック" charset="0"/>
              </a:rPr>
              <a:t>L </a:t>
            </a:r>
            <a:r>
              <a:rPr lang="en-US" dirty="0">
                <a:latin typeface="Arial Narrow" charset="0"/>
                <a:ea typeface="ＭＳ Ｐゴシック" charset="0"/>
              </a:rPr>
              <a:t>has the symbols with the 1s in  </a:t>
            </a:r>
            <a:r>
              <a:rPr lang="en-US" dirty="0" err="1">
                <a:solidFill>
                  <a:schemeClr val="tx2"/>
                </a:solidFill>
                <a:latin typeface="Arial Narrow" charset="0"/>
                <a:ea typeface="ＭＳ Ｐゴシック" charset="0"/>
              </a:rPr>
              <a:t>a</a:t>
            </a:r>
            <a:r>
              <a:rPr lang="en-US" i="1" baseline="30000" dirty="0" err="1">
                <a:solidFill>
                  <a:schemeClr val="tx2"/>
                </a:solidFill>
                <a:latin typeface="Arial Narrow" charset="0"/>
                <a:ea typeface="ＭＳ Ｐゴシック" charset="0"/>
              </a:rPr>
              <a:t>T</a:t>
            </a:r>
            <a:endParaRPr lang="en-US" dirty="0">
              <a:latin typeface="Arial Narrow" charset="0"/>
              <a:ea typeface="ＭＳ Ｐゴシック" charset="0"/>
            </a:endParaRPr>
          </a:p>
          <a:p>
            <a:pPr lvl="2"/>
            <a:r>
              <a:rPr lang="en-US" i="1" dirty="0">
                <a:solidFill>
                  <a:schemeClr val="tx2"/>
                </a:solidFill>
                <a:latin typeface="Arial Narrow" charset="0"/>
                <a:ea typeface="ＭＳ Ｐゴシック" charset="0"/>
              </a:rPr>
              <a:t>R</a:t>
            </a:r>
            <a:r>
              <a:rPr lang="en-US" dirty="0">
                <a:latin typeface="Arial Narrow" charset="0"/>
                <a:ea typeface="ＭＳ Ｐゴシック" charset="0"/>
              </a:rPr>
              <a:t> has </a:t>
            </a:r>
            <a:r>
              <a:rPr lang="en-US" sz="2400" dirty="0">
                <a:solidFill>
                  <a:schemeClr val="tx2"/>
                </a:solidFill>
                <a:latin typeface="Arial Narrow" charset="0"/>
                <a:ea typeface="ＭＳ Ｐゴシック" charset="0"/>
              </a:rPr>
              <a:t>one </a:t>
            </a:r>
            <a:r>
              <a:rPr lang="en-US" dirty="0">
                <a:latin typeface="Arial Narrow" charset="0"/>
                <a:ea typeface="ＭＳ Ｐゴシック" charset="0"/>
              </a:rPr>
              <a:t>symbol with the O in </a:t>
            </a:r>
            <a:r>
              <a:rPr lang="en-US" dirty="0">
                <a:solidFill>
                  <a:schemeClr val="tx2"/>
                </a:solidFill>
                <a:latin typeface="Arial Narrow" charset="0"/>
                <a:ea typeface="ＭＳ Ｐゴシック" charset="0"/>
              </a:rPr>
              <a:t> </a:t>
            </a:r>
            <a:r>
              <a:rPr lang="en-US" dirty="0" err="1">
                <a:solidFill>
                  <a:schemeClr val="tx2"/>
                </a:solidFill>
                <a:latin typeface="Arial Narrow" charset="0"/>
                <a:ea typeface="ＭＳ Ｐゴシック" charset="0"/>
              </a:rPr>
              <a:t>a</a:t>
            </a:r>
            <a:r>
              <a:rPr lang="en-US" i="1" baseline="30000" dirty="0" err="1">
                <a:solidFill>
                  <a:schemeClr val="tx2"/>
                </a:solidFill>
                <a:latin typeface="Arial Narrow" charset="0"/>
                <a:ea typeface="ＭＳ Ｐゴシック" charset="0"/>
              </a:rPr>
              <a:t>T</a:t>
            </a:r>
            <a:endParaRPr lang="en-US" dirty="0">
              <a:latin typeface="Arial Narrow" charset="0"/>
              <a:ea typeface="ＭＳ Ｐゴシック" charset="0"/>
            </a:endParaRPr>
          </a:p>
          <a:p>
            <a:pPr lvl="1">
              <a:buFont typeface="Monotype Sorts" charset="0"/>
              <a:buNone/>
            </a:pPr>
            <a:endParaRPr lang="en-US" dirty="0">
              <a:latin typeface="Arial Narrow" charset="0"/>
              <a:ea typeface="ＭＳ Ｐゴシック"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8000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8000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8000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8000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en-US" sz="1400"/>
              <a:t>(c)  Giovanni De Micheli</a:t>
            </a:r>
          </a:p>
        </p:txBody>
      </p:sp>
      <p:sp>
        <p:nvSpPr>
          <p:cNvPr id="53251"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90339786-0C73-5F4D-A631-AF365691CCFF}" type="slidenum">
              <a:rPr lang="en-US" sz="1400"/>
              <a:pPr/>
              <a:t>19</a:t>
            </a:fld>
            <a:endParaRPr lang="en-US" sz="1400"/>
          </a:p>
        </p:txBody>
      </p:sp>
      <p:sp>
        <p:nvSpPr>
          <p:cNvPr id="53252"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Example</a:t>
            </a:r>
          </a:p>
        </p:txBody>
      </p:sp>
      <p:sp>
        <p:nvSpPr>
          <p:cNvPr id="53253" name="Rectangle 3"/>
          <p:cNvSpPr>
            <a:spLocks noGrp="1" noChangeArrowheads="1"/>
          </p:cNvSpPr>
          <p:nvPr>
            <p:ph type="body" idx="1"/>
          </p:nvPr>
        </p:nvSpPr>
        <p:spPr/>
        <p:txBody>
          <a:bodyPr/>
          <a:lstStyle/>
          <a:p>
            <a:r>
              <a:rPr lang="en-US">
                <a:latin typeface="Arial Narrow" charset="0"/>
                <a:ea typeface="ＭＳ Ｐゴシック" charset="0"/>
                <a:cs typeface="ＭＳ Ｐゴシック" charset="0"/>
              </a:rPr>
              <a:t>Dichotomy associated with constraint </a:t>
            </a:r>
            <a:r>
              <a:rPr lang="en-US">
                <a:solidFill>
                  <a:schemeClr val="tx2"/>
                </a:solidFill>
                <a:latin typeface="Arial Narrow" charset="0"/>
                <a:ea typeface="ＭＳ Ｐゴシック" charset="0"/>
                <a:cs typeface="ＭＳ Ｐゴシック" charset="0"/>
              </a:rPr>
              <a:t> a</a:t>
            </a:r>
            <a:r>
              <a:rPr lang="en-US" i="1" baseline="30000">
                <a:solidFill>
                  <a:schemeClr val="tx2"/>
                </a:solidFill>
                <a:latin typeface="Arial Narrow" charset="0"/>
                <a:ea typeface="ＭＳ Ｐゴシック" charset="0"/>
                <a:cs typeface="ＭＳ Ｐゴシック" charset="0"/>
              </a:rPr>
              <a:t>T</a:t>
            </a:r>
            <a:r>
              <a:rPr lang="en-US">
                <a:latin typeface="Arial Narrow" charset="0"/>
                <a:ea typeface="ＭＳ Ｐゴシック" charset="0"/>
                <a:cs typeface="ＭＳ Ｐゴシック" charset="0"/>
              </a:rPr>
              <a:t> = 1100:</a:t>
            </a:r>
          </a:p>
          <a:p>
            <a:pPr lvl="1"/>
            <a:r>
              <a:rPr lang="en-US">
                <a:solidFill>
                  <a:schemeClr val="tx2"/>
                </a:solidFill>
                <a:latin typeface="Arial Narrow" charset="0"/>
                <a:ea typeface="ＭＳ Ｐゴシック" charset="0"/>
              </a:rPr>
              <a:t>({AND, OR}; {JMP, ADD})</a:t>
            </a:r>
          </a:p>
          <a:p>
            <a:r>
              <a:rPr lang="en-US">
                <a:latin typeface="Arial Narrow" charset="0"/>
                <a:ea typeface="ＭＳ Ｐゴシック" charset="0"/>
                <a:cs typeface="ＭＳ Ｐゴシック" charset="0"/>
              </a:rPr>
              <a:t>The corresponding seed dichotomies are:</a:t>
            </a:r>
          </a:p>
          <a:p>
            <a:pPr lvl="1"/>
            <a:r>
              <a:rPr lang="en-US">
                <a:solidFill>
                  <a:schemeClr val="tx2"/>
                </a:solidFill>
                <a:latin typeface="Arial Narrow" charset="0"/>
                <a:ea typeface="ＭＳ Ｐゴシック" charset="0"/>
              </a:rPr>
              <a:t>({AND, OR}; {JMP})</a:t>
            </a:r>
          </a:p>
          <a:p>
            <a:pPr lvl="1"/>
            <a:r>
              <a:rPr lang="en-US">
                <a:solidFill>
                  <a:schemeClr val="tx2"/>
                </a:solidFill>
                <a:latin typeface="Arial Narrow" charset="0"/>
                <a:ea typeface="ＭＳ Ｐゴシック" charset="0"/>
              </a:rPr>
              <a:t>({AND, OR}; {ADD})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en-US" sz="1400"/>
              <a:t>(c)  Giovanni De Micheli</a:t>
            </a:r>
          </a:p>
        </p:txBody>
      </p:sp>
      <p:sp>
        <p:nvSpPr>
          <p:cNvPr id="18435"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84AA5EAC-865A-0F45-8757-8A5A90C0C768}" type="slidenum">
              <a:rPr lang="en-US" sz="1400"/>
              <a:pPr/>
              <a:t>2</a:t>
            </a:fld>
            <a:endParaRPr lang="en-US" sz="1400"/>
          </a:p>
        </p:txBody>
      </p:sp>
      <p:sp>
        <p:nvSpPr>
          <p:cNvPr id="18436"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Outline</a:t>
            </a:r>
          </a:p>
        </p:txBody>
      </p:sp>
      <p:sp>
        <p:nvSpPr>
          <p:cNvPr id="1258499" name="Rectangle 3"/>
          <p:cNvSpPr>
            <a:spLocks noGrp="1" noChangeArrowheads="1"/>
          </p:cNvSpPr>
          <p:nvPr>
            <p:ph type="body" idx="1"/>
          </p:nvPr>
        </p:nvSpPr>
        <p:spPr/>
        <p:txBody>
          <a:bodyPr/>
          <a:lstStyle/>
          <a:p>
            <a:r>
              <a:rPr lang="en-US" dirty="0">
                <a:latin typeface="Arial Narrow" charset="0"/>
                <a:ea typeface="ＭＳ Ｐゴシック" charset="0"/>
                <a:cs typeface="ＭＳ Ｐゴシック" charset="0"/>
              </a:rPr>
              <a:t>Symbolic minimization</a:t>
            </a:r>
          </a:p>
          <a:p>
            <a:r>
              <a:rPr lang="en-US" dirty="0">
                <a:latin typeface="Arial Narrow" charset="0"/>
                <a:ea typeface="ＭＳ Ｐゴシック" charset="0"/>
                <a:cs typeface="ＭＳ Ｐゴシック" charset="0"/>
              </a:rPr>
              <a:t>Encoding problems:</a:t>
            </a:r>
          </a:p>
          <a:p>
            <a:pPr lvl="1"/>
            <a:r>
              <a:rPr lang="en-US" dirty="0">
                <a:latin typeface="Arial Narrow" charset="0"/>
                <a:ea typeface="ＭＳ Ｐゴシック" charset="0"/>
              </a:rPr>
              <a:t>Input encoding</a:t>
            </a:r>
          </a:p>
          <a:p>
            <a:pPr lvl="1"/>
            <a:r>
              <a:rPr lang="en-US" dirty="0">
                <a:latin typeface="Arial Narrow" charset="0"/>
                <a:ea typeface="ＭＳ Ｐゴシック" charset="0"/>
              </a:rPr>
              <a:t>Output encoding</a:t>
            </a:r>
          </a:p>
          <a:p>
            <a:pPr lvl="1"/>
            <a:r>
              <a:rPr lang="en-US" dirty="0">
                <a:latin typeface="Arial Narrow" charset="0"/>
                <a:ea typeface="ＭＳ Ｐゴシック" charset="0"/>
              </a:rPr>
              <a:t>Mixed encoding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1258499">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58499">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5849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en-US" sz="1400"/>
              <a:t>(c)  Giovanni De Micheli</a:t>
            </a:r>
          </a:p>
        </p:txBody>
      </p:sp>
      <p:sp>
        <p:nvSpPr>
          <p:cNvPr id="55299"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578564C1-F177-2C41-B451-06FAA36274E8}" type="slidenum">
              <a:rPr lang="en-US" sz="1400"/>
              <a:pPr/>
              <a:t>20</a:t>
            </a:fld>
            <a:endParaRPr lang="en-US" sz="1400"/>
          </a:p>
        </p:txBody>
      </p:sp>
      <p:sp>
        <p:nvSpPr>
          <p:cNvPr id="55300"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Definitions</a:t>
            </a:r>
          </a:p>
        </p:txBody>
      </p:sp>
      <p:sp>
        <p:nvSpPr>
          <p:cNvPr id="1360899" name="Rectangle 3"/>
          <p:cNvSpPr>
            <a:spLocks noGrp="1" noChangeArrowheads="1"/>
          </p:cNvSpPr>
          <p:nvPr>
            <p:ph type="body" idx="1"/>
          </p:nvPr>
        </p:nvSpPr>
        <p:spPr>
          <a:xfrm>
            <a:off x="228600" y="1165225"/>
            <a:ext cx="8699500" cy="5403850"/>
          </a:xfrm>
        </p:spPr>
        <p:txBody>
          <a:bodyPr/>
          <a:lstStyle/>
          <a:p>
            <a:pPr>
              <a:lnSpc>
                <a:spcPct val="85000"/>
              </a:lnSpc>
            </a:pPr>
            <a:r>
              <a:rPr lang="en-US" dirty="0">
                <a:latin typeface="Arial Narrow" charset="0"/>
                <a:ea typeface="ＭＳ Ｐゴシック" charset="0"/>
                <a:cs typeface="ＭＳ Ｐゴシック" charset="0"/>
              </a:rPr>
              <a:t>Compatibility:</a:t>
            </a:r>
          </a:p>
          <a:p>
            <a:pPr lvl="1">
              <a:lnSpc>
                <a:spcPct val="85000"/>
              </a:lnSpc>
            </a:pPr>
            <a:r>
              <a:rPr lang="en-US" dirty="0">
                <a:solidFill>
                  <a:schemeClr val="tx2"/>
                </a:solidFill>
                <a:latin typeface="Arial Narrow" charset="0"/>
                <a:ea typeface="ＭＳ Ｐゴシック" charset="0"/>
              </a:rPr>
              <a:t>(</a:t>
            </a:r>
            <a:r>
              <a:rPr lang="en-US" i="1" dirty="0">
                <a:solidFill>
                  <a:schemeClr val="tx2"/>
                </a:solidFill>
                <a:latin typeface="Arial Narrow" charset="0"/>
                <a:ea typeface="ＭＳ Ｐゴシック" charset="0"/>
              </a:rPr>
              <a:t>L</a:t>
            </a:r>
            <a:r>
              <a:rPr lang="en-US" i="1" baseline="-25000" dirty="0">
                <a:solidFill>
                  <a:schemeClr val="tx2"/>
                </a:solidFill>
                <a:latin typeface="Arial Narrow" charset="0"/>
                <a:ea typeface="ＭＳ Ｐゴシック" charset="0"/>
              </a:rPr>
              <a:t>1</a:t>
            </a:r>
            <a:r>
              <a:rPr lang="en-US" i="1" dirty="0">
                <a:solidFill>
                  <a:schemeClr val="tx2"/>
                </a:solidFill>
                <a:latin typeface="Arial Narrow" charset="0"/>
                <a:ea typeface="ＭＳ Ｐゴシック" charset="0"/>
              </a:rPr>
              <a:t>; R</a:t>
            </a:r>
            <a:r>
              <a:rPr lang="en-US" i="1" baseline="-25000" dirty="0">
                <a:solidFill>
                  <a:schemeClr val="tx2"/>
                </a:solidFill>
                <a:latin typeface="Arial Narrow" charset="0"/>
                <a:ea typeface="ＭＳ Ｐゴシック" charset="0"/>
              </a:rPr>
              <a:t>1</a:t>
            </a:r>
            <a:r>
              <a:rPr lang="en-US" dirty="0">
                <a:solidFill>
                  <a:schemeClr val="tx2"/>
                </a:solidFill>
                <a:latin typeface="Arial Narrow" charset="0"/>
                <a:ea typeface="ＭＳ Ｐゴシック" charset="0"/>
              </a:rPr>
              <a:t>)</a:t>
            </a:r>
            <a:r>
              <a:rPr lang="en-US" dirty="0">
                <a:latin typeface="Arial Narrow" charset="0"/>
                <a:ea typeface="ＭＳ Ｐゴシック" charset="0"/>
              </a:rPr>
              <a:t> and </a:t>
            </a:r>
            <a:r>
              <a:rPr lang="en-US" dirty="0">
                <a:solidFill>
                  <a:schemeClr val="tx2"/>
                </a:solidFill>
                <a:latin typeface="Arial Narrow" charset="0"/>
                <a:ea typeface="ＭＳ Ｐゴシック" charset="0"/>
              </a:rPr>
              <a:t>(</a:t>
            </a:r>
            <a:r>
              <a:rPr lang="en-US" i="1" dirty="0">
                <a:solidFill>
                  <a:schemeClr val="tx2"/>
                </a:solidFill>
                <a:latin typeface="Arial Narrow" charset="0"/>
                <a:ea typeface="ＭＳ Ｐゴシック" charset="0"/>
              </a:rPr>
              <a:t>L</a:t>
            </a:r>
            <a:r>
              <a:rPr lang="en-US" i="1" baseline="-25000" dirty="0">
                <a:solidFill>
                  <a:schemeClr val="tx2"/>
                </a:solidFill>
                <a:latin typeface="Arial Narrow" charset="0"/>
                <a:ea typeface="ＭＳ Ｐゴシック" charset="0"/>
              </a:rPr>
              <a:t>2</a:t>
            </a:r>
            <a:r>
              <a:rPr lang="en-US" i="1" dirty="0">
                <a:solidFill>
                  <a:schemeClr val="tx2"/>
                </a:solidFill>
                <a:latin typeface="Arial Narrow" charset="0"/>
                <a:ea typeface="ＭＳ Ｐゴシック" charset="0"/>
              </a:rPr>
              <a:t>; R</a:t>
            </a:r>
            <a:r>
              <a:rPr lang="en-US" i="1" baseline="-25000" dirty="0">
                <a:solidFill>
                  <a:schemeClr val="tx2"/>
                </a:solidFill>
                <a:latin typeface="Arial Narrow" charset="0"/>
                <a:ea typeface="ＭＳ Ｐゴシック" charset="0"/>
              </a:rPr>
              <a:t>2</a:t>
            </a:r>
            <a:r>
              <a:rPr lang="en-US" dirty="0">
                <a:solidFill>
                  <a:schemeClr val="tx2"/>
                </a:solidFill>
                <a:latin typeface="Arial Narrow" charset="0"/>
                <a:ea typeface="ＭＳ Ｐゴシック" charset="0"/>
              </a:rPr>
              <a:t>)</a:t>
            </a:r>
            <a:r>
              <a:rPr lang="en-US" dirty="0">
                <a:latin typeface="Arial Narrow" charset="0"/>
                <a:ea typeface="ＭＳ Ｐゴシック" charset="0"/>
              </a:rPr>
              <a:t> are compatible if:</a:t>
            </a:r>
          </a:p>
          <a:p>
            <a:pPr lvl="2">
              <a:lnSpc>
                <a:spcPct val="85000"/>
              </a:lnSpc>
            </a:pPr>
            <a:r>
              <a:rPr lang="en-US" i="1" dirty="0">
                <a:solidFill>
                  <a:schemeClr val="tx2"/>
                </a:solidFill>
                <a:latin typeface="Arial Narrow" charset="0"/>
                <a:ea typeface="ＭＳ Ｐゴシック" charset="0"/>
              </a:rPr>
              <a:t>L</a:t>
            </a:r>
            <a:r>
              <a:rPr lang="en-US" i="1" baseline="-25000" dirty="0">
                <a:solidFill>
                  <a:schemeClr val="tx2"/>
                </a:solidFill>
                <a:latin typeface="Arial Narrow" charset="0"/>
                <a:ea typeface="ＭＳ Ｐゴシック" charset="0"/>
              </a:rPr>
              <a:t>1</a:t>
            </a:r>
            <a:r>
              <a:rPr lang="en-US" dirty="0">
                <a:solidFill>
                  <a:schemeClr val="tx2"/>
                </a:solidFill>
                <a:latin typeface="Arial Narrow" charset="0"/>
                <a:ea typeface="ＭＳ Ｐゴシック" charset="0"/>
              </a:rPr>
              <a:t> </a:t>
            </a:r>
            <a:r>
              <a:rPr lang="en-US" dirty="0">
                <a:solidFill>
                  <a:schemeClr val="tx2"/>
                </a:solidFill>
                <a:latin typeface="Arial Narrow" charset="0"/>
                <a:ea typeface="ＭＳ Ｐゴシック" charset="0"/>
                <a:sym typeface="Symbol" charset="0"/>
              </a:rPr>
              <a:t></a:t>
            </a:r>
            <a:r>
              <a:rPr lang="en-US" dirty="0">
                <a:solidFill>
                  <a:schemeClr val="tx2"/>
                </a:solidFill>
                <a:latin typeface="Arial Narrow" charset="0"/>
                <a:ea typeface="ＭＳ Ｐゴシック" charset="0"/>
              </a:rPr>
              <a:t> </a:t>
            </a:r>
            <a:r>
              <a:rPr lang="en-US" i="1" dirty="0">
                <a:solidFill>
                  <a:schemeClr val="tx2"/>
                </a:solidFill>
                <a:latin typeface="Arial Narrow" charset="0"/>
                <a:ea typeface="ＭＳ Ｐゴシック" charset="0"/>
              </a:rPr>
              <a:t>R</a:t>
            </a:r>
            <a:r>
              <a:rPr lang="en-US" i="1" baseline="-25000" dirty="0">
                <a:solidFill>
                  <a:schemeClr val="tx2"/>
                </a:solidFill>
                <a:latin typeface="Arial Narrow" charset="0"/>
                <a:ea typeface="ＭＳ Ｐゴシック" charset="0"/>
              </a:rPr>
              <a:t>2</a:t>
            </a:r>
            <a:r>
              <a:rPr lang="en-US" dirty="0">
                <a:solidFill>
                  <a:schemeClr val="tx2"/>
                </a:solidFill>
                <a:latin typeface="Arial Narrow" charset="0"/>
                <a:ea typeface="ＭＳ Ｐゴシック" charset="0"/>
              </a:rPr>
              <a:t> = </a:t>
            </a:r>
            <a:r>
              <a:rPr lang="en-US" dirty="0" err="1">
                <a:solidFill>
                  <a:schemeClr val="tx2"/>
                </a:solidFill>
                <a:latin typeface="Arial Narrow" charset="0"/>
                <a:ea typeface="ＭＳ Ｐゴシック" charset="0"/>
              </a:rPr>
              <a:t>Ø</a:t>
            </a:r>
            <a:r>
              <a:rPr lang="en-US" dirty="0">
                <a:latin typeface="Arial Narrow" charset="0"/>
                <a:ea typeface="ＭＳ Ｐゴシック" charset="0"/>
              </a:rPr>
              <a:t> and </a:t>
            </a:r>
            <a:r>
              <a:rPr lang="en-US" i="1" dirty="0">
                <a:solidFill>
                  <a:schemeClr val="tx2"/>
                </a:solidFill>
                <a:latin typeface="Arial Narrow" charset="0"/>
                <a:ea typeface="ＭＳ Ｐゴシック" charset="0"/>
              </a:rPr>
              <a:t>R</a:t>
            </a:r>
            <a:r>
              <a:rPr lang="en-US" i="1" baseline="-25000" dirty="0">
                <a:solidFill>
                  <a:schemeClr val="tx2"/>
                </a:solidFill>
                <a:latin typeface="Arial Narrow" charset="0"/>
                <a:ea typeface="ＭＳ Ｐゴシック" charset="0"/>
              </a:rPr>
              <a:t>1 </a:t>
            </a:r>
            <a:r>
              <a:rPr lang="en-US" dirty="0">
                <a:solidFill>
                  <a:schemeClr val="tx2"/>
                </a:solidFill>
                <a:latin typeface="Arial Narrow" charset="0"/>
                <a:ea typeface="ＭＳ Ｐゴシック" charset="0"/>
                <a:sym typeface="Symbol" charset="0"/>
              </a:rPr>
              <a:t></a:t>
            </a:r>
            <a:r>
              <a:rPr lang="en-US" i="1" dirty="0">
                <a:solidFill>
                  <a:schemeClr val="tx2"/>
                </a:solidFill>
                <a:latin typeface="Arial Narrow" charset="0"/>
                <a:ea typeface="ＭＳ Ｐゴシック" charset="0"/>
                <a:sym typeface="Symbol" charset="0"/>
              </a:rPr>
              <a:t> </a:t>
            </a:r>
            <a:r>
              <a:rPr lang="en-US" i="1" dirty="0">
                <a:solidFill>
                  <a:schemeClr val="tx2"/>
                </a:solidFill>
                <a:latin typeface="Arial Narrow" charset="0"/>
                <a:ea typeface="ＭＳ Ｐゴシック" charset="0"/>
              </a:rPr>
              <a:t>L</a:t>
            </a:r>
            <a:r>
              <a:rPr lang="en-US" i="1" baseline="-25000" dirty="0">
                <a:solidFill>
                  <a:schemeClr val="tx2"/>
                </a:solidFill>
                <a:latin typeface="Arial Narrow" charset="0"/>
                <a:ea typeface="ＭＳ Ｐゴシック" charset="0"/>
              </a:rPr>
              <a:t>2</a:t>
            </a:r>
            <a:r>
              <a:rPr lang="en-US" dirty="0">
                <a:solidFill>
                  <a:schemeClr val="tx2"/>
                </a:solidFill>
                <a:latin typeface="Arial Narrow" charset="0"/>
                <a:ea typeface="ＭＳ Ｐゴシック" charset="0"/>
                <a:sym typeface="Symbol" charset="0"/>
              </a:rPr>
              <a:t> = </a:t>
            </a:r>
            <a:r>
              <a:rPr lang="en-US" dirty="0" err="1">
                <a:solidFill>
                  <a:schemeClr val="tx2"/>
                </a:solidFill>
                <a:latin typeface="Arial Narrow" charset="0"/>
                <a:ea typeface="ＭＳ Ｐゴシック" charset="0"/>
              </a:rPr>
              <a:t>Ø</a:t>
            </a:r>
            <a:endParaRPr lang="en-US" dirty="0">
              <a:solidFill>
                <a:schemeClr val="tx2"/>
              </a:solidFill>
              <a:latin typeface="Arial Narrow" charset="0"/>
              <a:ea typeface="ＭＳ Ｐゴシック" charset="0"/>
            </a:endParaRPr>
          </a:p>
          <a:p>
            <a:pPr>
              <a:lnSpc>
                <a:spcPct val="85000"/>
              </a:lnSpc>
            </a:pPr>
            <a:r>
              <a:rPr lang="en-US" dirty="0">
                <a:latin typeface="Arial Narrow" charset="0"/>
                <a:ea typeface="ＭＳ Ｐゴシック" charset="0"/>
                <a:cs typeface="ＭＳ Ｐゴシック" charset="0"/>
              </a:rPr>
              <a:t>Covering:</a:t>
            </a:r>
          </a:p>
          <a:p>
            <a:pPr lvl="1">
              <a:lnSpc>
                <a:spcPct val="85000"/>
              </a:lnSpc>
            </a:pPr>
            <a:r>
              <a:rPr lang="en-US" dirty="0">
                <a:latin typeface="Arial Narrow" charset="0"/>
                <a:ea typeface="ＭＳ Ｐゴシック" charset="0"/>
              </a:rPr>
              <a:t>Dichotomy </a:t>
            </a:r>
            <a:r>
              <a:rPr lang="en-US" dirty="0">
                <a:solidFill>
                  <a:schemeClr val="tx2"/>
                </a:solidFill>
                <a:latin typeface="Arial Narrow" charset="0"/>
                <a:ea typeface="ＭＳ Ｐゴシック" charset="0"/>
              </a:rPr>
              <a:t>(</a:t>
            </a:r>
            <a:r>
              <a:rPr lang="en-US" i="1" dirty="0">
                <a:solidFill>
                  <a:schemeClr val="tx2"/>
                </a:solidFill>
                <a:latin typeface="Arial Narrow" charset="0"/>
                <a:ea typeface="ＭＳ Ｐゴシック" charset="0"/>
              </a:rPr>
              <a:t>L</a:t>
            </a:r>
            <a:r>
              <a:rPr lang="en-US" i="1" baseline="-25000" dirty="0">
                <a:solidFill>
                  <a:schemeClr val="tx2"/>
                </a:solidFill>
                <a:latin typeface="Arial Narrow" charset="0"/>
                <a:ea typeface="ＭＳ Ｐゴシック" charset="0"/>
              </a:rPr>
              <a:t>1</a:t>
            </a:r>
            <a:r>
              <a:rPr lang="en-US" i="1" dirty="0">
                <a:solidFill>
                  <a:schemeClr val="tx2"/>
                </a:solidFill>
                <a:latin typeface="Arial Narrow" charset="0"/>
                <a:ea typeface="ＭＳ Ｐゴシック" charset="0"/>
              </a:rPr>
              <a:t>; R</a:t>
            </a:r>
            <a:r>
              <a:rPr lang="en-US" i="1" baseline="-25000" dirty="0">
                <a:solidFill>
                  <a:schemeClr val="tx2"/>
                </a:solidFill>
                <a:latin typeface="Arial Narrow" charset="0"/>
                <a:ea typeface="ＭＳ Ｐゴシック" charset="0"/>
              </a:rPr>
              <a:t>1</a:t>
            </a:r>
            <a:r>
              <a:rPr lang="en-US" dirty="0">
                <a:solidFill>
                  <a:schemeClr val="tx2"/>
                </a:solidFill>
                <a:latin typeface="Arial Narrow" charset="0"/>
                <a:ea typeface="ＭＳ Ｐゴシック" charset="0"/>
              </a:rPr>
              <a:t>)</a:t>
            </a:r>
            <a:r>
              <a:rPr lang="en-US" dirty="0">
                <a:latin typeface="Arial Narrow" charset="0"/>
                <a:ea typeface="ＭＳ Ｐゴシック" charset="0"/>
              </a:rPr>
              <a:t> covers </a:t>
            </a:r>
            <a:r>
              <a:rPr lang="en-US" dirty="0">
                <a:solidFill>
                  <a:schemeClr val="tx2"/>
                </a:solidFill>
                <a:latin typeface="Arial Narrow" charset="0"/>
                <a:ea typeface="ＭＳ Ｐゴシック" charset="0"/>
              </a:rPr>
              <a:t>(</a:t>
            </a:r>
            <a:r>
              <a:rPr lang="en-US" i="1" dirty="0">
                <a:solidFill>
                  <a:schemeClr val="tx2"/>
                </a:solidFill>
                <a:latin typeface="Arial Narrow" charset="0"/>
                <a:ea typeface="ＭＳ Ｐゴシック" charset="0"/>
              </a:rPr>
              <a:t>L</a:t>
            </a:r>
            <a:r>
              <a:rPr lang="en-US" i="1" baseline="-25000" dirty="0">
                <a:solidFill>
                  <a:schemeClr val="tx2"/>
                </a:solidFill>
                <a:latin typeface="Arial Narrow" charset="0"/>
                <a:ea typeface="ＭＳ Ｐゴシック" charset="0"/>
              </a:rPr>
              <a:t>2</a:t>
            </a:r>
            <a:r>
              <a:rPr lang="en-US" i="1" dirty="0">
                <a:solidFill>
                  <a:schemeClr val="tx2"/>
                </a:solidFill>
                <a:latin typeface="Arial Narrow" charset="0"/>
                <a:ea typeface="ＭＳ Ｐゴシック" charset="0"/>
              </a:rPr>
              <a:t>; R</a:t>
            </a:r>
            <a:r>
              <a:rPr lang="en-US" i="1" baseline="-25000" dirty="0">
                <a:solidFill>
                  <a:schemeClr val="tx2"/>
                </a:solidFill>
                <a:latin typeface="Arial Narrow" charset="0"/>
                <a:ea typeface="ＭＳ Ｐゴシック" charset="0"/>
              </a:rPr>
              <a:t>2</a:t>
            </a:r>
            <a:r>
              <a:rPr lang="en-US" dirty="0">
                <a:solidFill>
                  <a:schemeClr val="tx2"/>
                </a:solidFill>
                <a:latin typeface="Arial Narrow" charset="0"/>
                <a:ea typeface="ＭＳ Ｐゴシック" charset="0"/>
              </a:rPr>
              <a:t>)</a:t>
            </a:r>
            <a:r>
              <a:rPr lang="en-US" dirty="0">
                <a:latin typeface="Arial Narrow" charset="0"/>
                <a:ea typeface="ＭＳ Ｐゴシック" charset="0"/>
              </a:rPr>
              <a:t> if:</a:t>
            </a:r>
          </a:p>
          <a:p>
            <a:pPr lvl="2">
              <a:lnSpc>
                <a:spcPct val="85000"/>
              </a:lnSpc>
            </a:pPr>
            <a:r>
              <a:rPr lang="en-US" i="1" dirty="0">
                <a:solidFill>
                  <a:schemeClr val="tx2"/>
                </a:solidFill>
                <a:latin typeface="Arial Narrow" charset="0"/>
                <a:ea typeface="ＭＳ Ｐゴシック" charset="0"/>
              </a:rPr>
              <a:t>L</a:t>
            </a:r>
            <a:r>
              <a:rPr lang="en-US" i="1" baseline="-25000" dirty="0">
                <a:solidFill>
                  <a:schemeClr val="tx2"/>
                </a:solidFill>
                <a:latin typeface="Arial Narrow" charset="0"/>
                <a:ea typeface="ＭＳ Ｐゴシック" charset="0"/>
              </a:rPr>
              <a:t>1</a:t>
            </a:r>
            <a:r>
              <a:rPr lang="en-US" dirty="0">
                <a:solidFill>
                  <a:schemeClr val="tx2"/>
                </a:solidFill>
                <a:latin typeface="Arial Narrow" charset="0"/>
                <a:ea typeface="ＭＳ Ｐゴシック" charset="0"/>
              </a:rPr>
              <a:t> </a:t>
            </a:r>
            <a:r>
              <a:rPr lang="en-US" dirty="0">
                <a:solidFill>
                  <a:schemeClr val="tx2"/>
                </a:solidFill>
                <a:latin typeface="Arial Narrow" charset="0"/>
                <a:ea typeface="ＭＳ Ｐゴシック" charset="0"/>
                <a:sym typeface="Symbol" charset="0"/>
              </a:rPr>
              <a:t>≥</a:t>
            </a:r>
            <a:r>
              <a:rPr lang="en-US" dirty="0">
                <a:solidFill>
                  <a:schemeClr val="tx2"/>
                </a:solidFill>
                <a:latin typeface="Arial Narrow" charset="0"/>
                <a:ea typeface="ＭＳ Ｐゴシック" charset="0"/>
              </a:rPr>
              <a:t> </a:t>
            </a:r>
            <a:r>
              <a:rPr lang="en-US" i="1" dirty="0">
                <a:solidFill>
                  <a:schemeClr val="tx2"/>
                </a:solidFill>
                <a:latin typeface="Arial Narrow" charset="0"/>
                <a:ea typeface="ＭＳ Ｐゴシック" charset="0"/>
              </a:rPr>
              <a:t>L</a:t>
            </a:r>
            <a:r>
              <a:rPr lang="en-US" i="1" baseline="-25000" dirty="0">
                <a:solidFill>
                  <a:schemeClr val="tx2"/>
                </a:solidFill>
                <a:latin typeface="Arial Narrow" charset="0"/>
                <a:ea typeface="ＭＳ Ｐゴシック" charset="0"/>
              </a:rPr>
              <a:t>2</a:t>
            </a:r>
            <a:r>
              <a:rPr lang="en-US" dirty="0">
                <a:latin typeface="Arial Narrow" charset="0"/>
                <a:ea typeface="ＭＳ Ｐゴシック" charset="0"/>
              </a:rPr>
              <a:t> and </a:t>
            </a:r>
            <a:r>
              <a:rPr lang="en-US" i="1" dirty="0">
                <a:solidFill>
                  <a:schemeClr val="tx2"/>
                </a:solidFill>
                <a:latin typeface="Arial Narrow" charset="0"/>
                <a:ea typeface="ＭＳ Ｐゴシック" charset="0"/>
              </a:rPr>
              <a:t>R</a:t>
            </a:r>
            <a:r>
              <a:rPr lang="en-US" i="1" baseline="-25000" dirty="0">
                <a:solidFill>
                  <a:schemeClr val="tx2"/>
                </a:solidFill>
                <a:latin typeface="Arial Narrow" charset="0"/>
                <a:ea typeface="ＭＳ Ｐゴシック" charset="0"/>
              </a:rPr>
              <a:t>1</a:t>
            </a:r>
            <a:r>
              <a:rPr lang="en-US" dirty="0">
                <a:solidFill>
                  <a:schemeClr val="tx2"/>
                </a:solidFill>
                <a:latin typeface="Arial Narrow" charset="0"/>
                <a:ea typeface="ＭＳ Ｐゴシック" charset="0"/>
              </a:rPr>
              <a:t> </a:t>
            </a:r>
            <a:r>
              <a:rPr lang="en-US" dirty="0">
                <a:solidFill>
                  <a:schemeClr val="tx2"/>
                </a:solidFill>
                <a:latin typeface="Arial Narrow" charset="0"/>
                <a:ea typeface="ＭＳ Ｐゴシック" charset="0"/>
                <a:sym typeface="Symbol" charset="0"/>
              </a:rPr>
              <a:t>≥</a:t>
            </a:r>
            <a:r>
              <a:rPr lang="en-US" i="1" dirty="0">
                <a:solidFill>
                  <a:schemeClr val="tx2"/>
                </a:solidFill>
                <a:latin typeface="Arial Narrow" charset="0"/>
                <a:ea typeface="ＭＳ Ｐゴシック" charset="0"/>
              </a:rPr>
              <a:t> R</a:t>
            </a:r>
            <a:r>
              <a:rPr lang="en-US" i="1" baseline="-25000" dirty="0">
                <a:solidFill>
                  <a:schemeClr val="tx2"/>
                </a:solidFill>
                <a:latin typeface="Arial Narrow" charset="0"/>
                <a:ea typeface="ＭＳ Ｐゴシック" charset="0"/>
              </a:rPr>
              <a:t>2</a:t>
            </a:r>
            <a:r>
              <a:rPr lang="en-US" dirty="0">
                <a:solidFill>
                  <a:schemeClr val="tx2"/>
                </a:solidFill>
                <a:latin typeface="Arial Narrow" charset="0"/>
                <a:ea typeface="ＭＳ Ｐゴシック" charset="0"/>
                <a:sym typeface="Symbol" charset="0"/>
              </a:rPr>
              <a:t> </a:t>
            </a:r>
          </a:p>
          <a:p>
            <a:pPr>
              <a:lnSpc>
                <a:spcPct val="85000"/>
              </a:lnSpc>
            </a:pPr>
            <a:r>
              <a:rPr lang="en-US" dirty="0">
                <a:solidFill>
                  <a:schemeClr val="tx2"/>
                </a:solidFill>
                <a:latin typeface="Arial Narrow" charset="0"/>
                <a:ea typeface="ＭＳ Ｐゴシック" charset="0"/>
                <a:cs typeface="ＭＳ Ｐゴシック" charset="0"/>
              </a:rPr>
              <a:t>Prime </a:t>
            </a:r>
            <a:r>
              <a:rPr lang="en-US" dirty="0">
                <a:latin typeface="Arial Narrow" charset="0"/>
                <a:ea typeface="ＭＳ Ｐゴシック" charset="0"/>
                <a:cs typeface="ＭＳ Ｐゴシック" charset="0"/>
              </a:rPr>
              <a:t>dichotomy:</a:t>
            </a:r>
          </a:p>
          <a:p>
            <a:pPr lvl="1">
              <a:lnSpc>
                <a:spcPct val="85000"/>
              </a:lnSpc>
            </a:pPr>
            <a:r>
              <a:rPr lang="en-US" dirty="0">
                <a:latin typeface="Arial Narrow" charset="0"/>
                <a:ea typeface="ＭＳ Ｐゴシック" charset="0"/>
              </a:rPr>
              <a:t>Dichotomy that is not covered by any compatible dichotomy of a given set</a:t>
            </a:r>
          </a:p>
          <a:p>
            <a:pPr lvl="2">
              <a:lnSpc>
                <a:spcPct val="85000"/>
              </a:lnSpc>
            </a:pPr>
            <a:endParaRPr lang="en-US" dirty="0">
              <a:latin typeface="Arial Narrow" charset="0"/>
              <a:ea typeface="ＭＳ Ｐゴシック" charset="0"/>
              <a:sym typeface="Symbo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60899">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60899">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60899">
                                            <p:txEl>
                                              <p:pRg st="5" end="5"/>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360899">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6089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en-US" sz="1400"/>
              <a:t>(c)  Giovanni De Micheli</a:t>
            </a:r>
          </a:p>
        </p:txBody>
      </p:sp>
      <p:sp>
        <p:nvSpPr>
          <p:cNvPr id="55299"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578564C1-F177-2C41-B451-06FAA36274E8}" type="slidenum">
              <a:rPr lang="en-US" sz="1400"/>
              <a:pPr/>
              <a:t>21</a:t>
            </a:fld>
            <a:endParaRPr lang="en-US" sz="1400"/>
          </a:p>
        </p:txBody>
      </p:sp>
      <p:sp>
        <p:nvSpPr>
          <p:cNvPr id="55300" name="Rectangle 2"/>
          <p:cNvSpPr>
            <a:spLocks noGrp="1" noChangeArrowheads="1"/>
          </p:cNvSpPr>
          <p:nvPr>
            <p:ph type="title"/>
          </p:nvPr>
        </p:nvSpPr>
        <p:spPr/>
        <p:txBody>
          <a:bodyPr/>
          <a:lstStyle/>
          <a:p>
            <a:r>
              <a:rPr lang="en-US" dirty="0">
                <a:latin typeface="Arial Narrow" charset="0"/>
                <a:ea typeface="ＭＳ Ｐゴシック" charset="0"/>
                <a:cs typeface="ＭＳ Ｐゴシック" charset="0"/>
              </a:rPr>
              <a:t>Extended definitions</a:t>
            </a:r>
          </a:p>
        </p:txBody>
      </p:sp>
      <p:sp>
        <p:nvSpPr>
          <p:cNvPr id="1360899" name="Rectangle 3"/>
          <p:cNvSpPr>
            <a:spLocks noGrp="1" noChangeArrowheads="1"/>
          </p:cNvSpPr>
          <p:nvPr>
            <p:ph type="body" idx="1"/>
          </p:nvPr>
        </p:nvSpPr>
        <p:spPr>
          <a:xfrm>
            <a:off x="228600" y="1165225"/>
            <a:ext cx="8699500" cy="5403850"/>
          </a:xfrm>
        </p:spPr>
        <p:txBody>
          <a:bodyPr/>
          <a:lstStyle/>
          <a:p>
            <a:pPr>
              <a:lnSpc>
                <a:spcPct val="85000"/>
              </a:lnSpc>
            </a:pPr>
            <a:r>
              <a:rPr lang="en-US">
                <a:latin typeface="Arial Narrow" charset="0"/>
                <a:ea typeface="ＭＳ Ｐゴシック" charset="0"/>
                <a:cs typeface="ＭＳ Ｐゴシック" charset="0"/>
              </a:rPr>
              <a:t>Compatibility:</a:t>
            </a:r>
          </a:p>
          <a:p>
            <a:pPr lvl="1">
              <a:lnSpc>
                <a:spcPct val="85000"/>
              </a:lnSpc>
            </a:pPr>
            <a:r>
              <a:rPr lang="en-US">
                <a:solidFill>
                  <a:schemeClr val="tx2"/>
                </a:solidFill>
                <a:latin typeface="Arial Narrow" charset="0"/>
                <a:ea typeface="ＭＳ Ｐゴシック" charset="0"/>
              </a:rPr>
              <a:t>(</a:t>
            </a:r>
            <a:r>
              <a:rPr lang="en-US" i="1">
                <a:solidFill>
                  <a:schemeClr val="tx2"/>
                </a:solidFill>
                <a:latin typeface="Arial Narrow" charset="0"/>
                <a:ea typeface="ＭＳ Ｐゴシック" charset="0"/>
              </a:rPr>
              <a:t>L</a:t>
            </a:r>
            <a:r>
              <a:rPr lang="en-US" i="1" baseline="-25000">
                <a:solidFill>
                  <a:schemeClr val="tx2"/>
                </a:solidFill>
                <a:latin typeface="Arial Narrow" charset="0"/>
                <a:ea typeface="ＭＳ Ｐゴシック" charset="0"/>
              </a:rPr>
              <a:t>1</a:t>
            </a:r>
            <a:r>
              <a:rPr lang="en-US" i="1">
                <a:solidFill>
                  <a:schemeClr val="tx2"/>
                </a:solidFill>
                <a:latin typeface="Arial Narrow" charset="0"/>
                <a:ea typeface="ＭＳ Ｐゴシック" charset="0"/>
              </a:rPr>
              <a:t>; R</a:t>
            </a:r>
            <a:r>
              <a:rPr lang="en-US" i="1" baseline="-25000">
                <a:solidFill>
                  <a:schemeClr val="tx2"/>
                </a:solidFill>
                <a:latin typeface="Arial Narrow" charset="0"/>
                <a:ea typeface="ＭＳ Ｐゴシック" charset="0"/>
              </a:rPr>
              <a:t>1</a:t>
            </a:r>
            <a:r>
              <a:rPr lang="en-US">
                <a:solidFill>
                  <a:schemeClr val="tx2"/>
                </a:solidFill>
                <a:latin typeface="Arial Narrow" charset="0"/>
                <a:ea typeface="ＭＳ Ｐゴシック" charset="0"/>
              </a:rPr>
              <a:t>)</a:t>
            </a:r>
            <a:r>
              <a:rPr lang="en-US">
                <a:latin typeface="Arial Narrow" charset="0"/>
                <a:ea typeface="ＭＳ Ｐゴシック" charset="0"/>
              </a:rPr>
              <a:t> and </a:t>
            </a:r>
            <a:r>
              <a:rPr lang="en-US">
                <a:solidFill>
                  <a:schemeClr val="tx2"/>
                </a:solidFill>
                <a:latin typeface="Arial Narrow" charset="0"/>
                <a:ea typeface="ＭＳ Ｐゴシック" charset="0"/>
              </a:rPr>
              <a:t>(</a:t>
            </a:r>
            <a:r>
              <a:rPr lang="en-US" i="1">
                <a:solidFill>
                  <a:schemeClr val="tx2"/>
                </a:solidFill>
                <a:latin typeface="Arial Narrow" charset="0"/>
                <a:ea typeface="ＭＳ Ｐゴシック" charset="0"/>
              </a:rPr>
              <a:t>L</a:t>
            </a:r>
            <a:r>
              <a:rPr lang="en-US" i="1" baseline="-25000">
                <a:solidFill>
                  <a:schemeClr val="tx2"/>
                </a:solidFill>
                <a:latin typeface="Arial Narrow" charset="0"/>
                <a:ea typeface="ＭＳ Ｐゴシック" charset="0"/>
              </a:rPr>
              <a:t>2</a:t>
            </a:r>
            <a:r>
              <a:rPr lang="en-US" i="1">
                <a:solidFill>
                  <a:schemeClr val="tx2"/>
                </a:solidFill>
                <a:latin typeface="Arial Narrow" charset="0"/>
                <a:ea typeface="ＭＳ Ｐゴシック" charset="0"/>
              </a:rPr>
              <a:t>; R</a:t>
            </a:r>
            <a:r>
              <a:rPr lang="en-US" i="1" baseline="-25000">
                <a:solidFill>
                  <a:schemeClr val="tx2"/>
                </a:solidFill>
                <a:latin typeface="Arial Narrow" charset="0"/>
                <a:ea typeface="ＭＳ Ｐゴシック" charset="0"/>
              </a:rPr>
              <a:t>2</a:t>
            </a:r>
            <a:r>
              <a:rPr lang="en-US">
                <a:solidFill>
                  <a:schemeClr val="tx2"/>
                </a:solidFill>
                <a:latin typeface="Arial Narrow" charset="0"/>
                <a:ea typeface="ＭＳ Ｐゴシック" charset="0"/>
              </a:rPr>
              <a:t>)</a:t>
            </a:r>
            <a:r>
              <a:rPr lang="en-US">
                <a:latin typeface="Arial Narrow" charset="0"/>
                <a:ea typeface="ＭＳ Ｐゴシック" charset="0"/>
              </a:rPr>
              <a:t> are compatible if:</a:t>
            </a:r>
          </a:p>
          <a:p>
            <a:pPr lvl="2">
              <a:lnSpc>
                <a:spcPct val="85000"/>
              </a:lnSpc>
            </a:pPr>
            <a:r>
              <a:rPr lang="en-US" i="1">
                <a:solidFill>
                  <a:schemeClr val="tx2"/>
                </a:solidFill>
                <a:latin typeface="Arial Narrow" charset="0"/>
                <a:ea typeface="ＭＳ Ｐゴシック" charset="0"/>
              </a:rPr>
              <a:t>L</a:t>
            </a:r>
            <a:r>
              <a:rPr lang="en-US" i="1" baseline="-25000">
                <a:solidFill>
                  <a:schemeClr val="tx2"/>
                </a:solidFill>
                <a:latin typeface="Arial Narrow" charset="0"/>
                <a:ea typeface="ＭＳ Ｐゴシック" charset="0"/>
              </a:rPr>
              <a:t>1</a:t>
            </a:r>
            <a:r>
              <a:rPr lang="en-US">
                <a:solidFill>
                  <a:schemeClr val="tx2"/>
                </a:solidFill>
                <a:latin typeface="Arial Narrow" charset="0"/>
                <a:ea typeface="ＭＳ Ｐゴシック" charset="0"/>
              </a:rPr>
              <a:t> </a:t>
            </a:r>
            <a:r>
              <a:rPr lang="en-US">
                <a:solidFill>
                  <a:schemeClr val="tx2"/>
                </a:solidFill>
                <a:latin typeface="Arial Narrow" charset="0"/>
                <a:ea typeface="ＭＳ Ｐゴシック" charset="0"/>
                <a:sym typeface="Symbol" charset="0"/>
              </a:rPr>
              <a:t></a:t>
            </a:r>
            <a:r>
              <a:rPr lang="en-US">
                <a:solidFill>
                  <a:schemeClr val="tx2"/>
                </a:solidFill>
                <a:latin typeface="Arial Narrow" charset="0"/>
                <a:ea typeface="ＭＳ Ｐゴシック" charset="0"/>
              </a:rPr>
              <a:t> </a:t>
            </a:r>
            <a:r>
              <a:rPr lang="en-US" i="1">
                <a:solidFill>
                  <a:schemeClr val="tx2"/>
                </a:solidFill>
                <a:latin typeface="Arial Narrow" charset="0"/>
                <a:ea typeface="ＭＳ Ｐゴシック" charset="0"/>
              </a:rPr>
              <a:t>R</a:t>
            </a:r>
            <a:r>
              <a:rPr lang="en-US" i="1" baseline="-25000">
                <a:solidFill>
                  <a:schemeClr val="tx2"/>
                </a:solidFill>
                <a:latin typeface="Arial Narrow" charset="0"/>
                <a:ea typeface="ＭＳ Ｐゴシック" charset="0"/>
              </a:rPr>
              <a:t>2</a:t>
            </a:r>
            <a:r>
              <a:rPr lang="en-US">
                <a:solidFill>
                  <a:schemeClr val="tx2"/>
                </a:solidFill>
                <a:latin typeface="Arial Narrow" charset="0"/>
                <a:ea typeface="ＭＳ Ｐゴシック" charset="0"/>
              </a:rPr>
              <a:t> = Ø</a:t>
            </a:r>
            <a:r>
              <a:rPr lang="en-US">
                <a:latin typeface="Arial Narrow" charset="0"/>
                <a:ea typeface="ＭＳ Ｐゴシック" charset="0"/>
              </a:rPr>
              <a:t> and </a:t>
            </a:r>
            <a:r>
              <a:rPr lang="en-US" i="1">
                <a:solidFill>
                  <a:schemeClr val="tx2"/>
                </a:solidFill>
                <a:latin typeface="Arial Narrow" charset="0"/>
                <a:ea typeface="ＭＳ Ｐゴシック" charset="0"/>
              </a:rPr>
              <a:t>R</a:t>
            </a:r>
            <a:r>
              <a:rPr lang="en-US" i="1" baseline="-25000">
                <a:solidFill>
                  <a:schemeClr val="tx2"/>
                </a:solidFill>
                <a:latin typeface="Arial Narrow" charset="0"/>
                <a:ea typeface="ＭＳ Ｐゴシック" charset="0"/>
              </a:rPr>
              <a:t>1 </a:t>
            </a:r>
            <a:r>
              <a:rPr lang="en-US">
                <a:solidFill>
                  <a:schemeClr val="tx2"/>
                </a:solidFill>
                <a:latin typeface="Arial Narrow" charset="0"/>
                <a:ea typeface="ＭＳ Ｐゴシック" charset="0"/>
                <a:sym typeface="Symbol" charset="0"/>
              </a:rPr>
              <a:t></a:t>
            </a:r>
            <a:r>
              <a:rPr lang="en-US" i="1">
                <a:solidFill>
                  <a:schemeClr val="tx2"/>
                </a:solidFill>
                <a:latin typeface="Arial Narrow" charset="0"/>
                <a:ea typeface="ＭＳ Ｐゴシック" charset="0"/>
                <a:sym typeface="Symbol" charset="0"/>
              </a:rPr>
              <a:t> </a:t>
            </a:r>
            <a:r>
              <a:rPr lang="en-US" i="1">
                <a:solidFill>
                  <a:schemeClr val="tx2"/>
                </a:solidFill>
                <a:latin typeface="Arial Narrow" charset="0"/>
                <a:ea typeface="ＭＳ Ｐゴシック" charset="0"/>
              </a:rPr>
              <a:t>L</a:t>
            </a:r>
            <a:r>
              <a:rPr lang="en-US" i="1" baseline="-25000">
                <a:solidFill>
                  <a:schemeClr val="tx2"/>
                </a:solidFill>
                <a:latin typeface="Arial Narrow" charset="0"/>
                <a:ea typeface="ＭＳ Ｐゴシック" charset="0"/>
              </a:rPr>
              <a:t>2</a:t>
            </a:r>
            <a:r>
              <a:rPr lang="en-US">
                <a:solidFill>
                  <a:schemeClr val="tx2"/>
                </a:solidFill>
                <a:latin typeface="Arial Narrow" charset="0"/>
                <a:ea typeface="ＭＳ Ｐゴシック" charset="0"/>
                <a:sym typeface="Symbol" charset="0"/>
              </a:rPr>
              <a:t> = </a:t>
            </a:r>
            <a:r>
              <a:rPr lang="en-US">
                <a:solidFill>
                  <a:schemeClr val="tx2"/>
                </a:solidFill>
                <a:latin typeface="Arial Narrow" charset="0"/>
                <a:ea typeface="ＭＳ Ｐゴシック" charset="0"/>
              </a:rPr>
              <a:t>Ø</a:t>
            </a:r>
          </a:p>
          <a:p>
            <a:pPr lvl="2">
              <a:lnSpc>
                <a:spcPct val="85000"/>
              </a:lnSpc>
              <a:buFont typeface="Monotype Sorts" charset="0"/>
              <a:buNone/>
            </a:pPr>
            <a:r>
              <a:rPr lang="en-US">
                <a:solidFill>
                  <a:schemeClr val="tx2"/>
                </a:solidFill>
                <a:latin typeface="Arial Narrow" charset="0"/>
                <a:ea typeface="ＭＳ Ｐゴシック" charset="0"/>
              </a:rPr>
              <a:t>    </a:t>
            </a:r>
            <a:r>
              <a:rPr lang="en-US">
                <a:latin typeface="Arial Narrow" charset="0"/>
                <a:ea typeface="ＭＳ Ｐゴシック" charset="0"/>
              </a:rPr>
              <a:t>or</a:t>
            </a:r>
          </a:p>
          <a:p>
            <a:pPr lvl="2">
              <a:lnSpc>
                <a:spcPct val="85000"/>
              </a:lnSpc>
            </a:pPr>
            <a:r>
              <a:rPr lang="en-US" i="1">
                <a:solidFill>
                  <a:schemeClr val="tx2"/>
                </a:solidFill>
                <a:latin typeface="Arial Narrow" charset="0"/>
                <a:ea typeface="ＭＳ Ｐゴシック" charset="0"/>
              </a:rPr>
              <a:t>L</a:t>
            </a:r>
            <a:r>
              <a:rPr lang="en-US" i="1" baseline="-25000">
                <a:solidFill>
                  <a:schemeClr val="tx2"/>
                </a:solidFill>
                <a:latin typeface="Arial Narrow" charset="0"/>
                <a:ea typeface="ＭＳ Ｐゴシック" charset="0"/>
              </a:rPr>
              <a:t>1</a:t>
            </a:r>
            <a:r>
              <a:rPr lang="en-US">
                <a:solidFill>
                  <a:schemeClr val="tx2"/>
                </a:solidFill>
                <a:latin typeface="Arial Narrow" charset="0"/>
                <a:ea typeface="ＭＳ Ｐゴシック" charset="0"/>
              </a:rPr>
              <a:t> </a:t>
            </a:r>
            <a:r>
              <a:rPr lang="en-US">
                <a:solidFill>
                  <a:schemeClr val="tx2"/>
                </a:solidFill>
                <a:latin typeface="Arial Narrow" charset="0"/>
                <a:ea typeface="ＭＳ Ｐゴシック" charset="0"/>
                <a:sym typeface="Symbol" charset="0"/>
              </a:rPr>
              <a:t></a:t>
            </a:r>
            <a:r>
              <a:rPr lang="en-US">
                <a:solidFill>
                  <a:schemeClr val="tx2"/>
                </a:solidFill>
                <a:latin typeface="Arial Narrow" charset="0"/>
                <a:ea typeface="ＭＳ Ｐゴシック" charset="0"/>
              </a:rPr>
              <a:t> </a:t>
            </a:r>
            <a:r>
              <a:rPr lang="en-US" i="1">
                <a:solidFill>
                  <a:schemeClr val="tx2"/>
                </a:solidFill>
                <a:latin typeface="Arial Narrow" charset="0"/>
                <a:ea typeface="ＭＳ Ｐゴシック" charset="0"/>
              </a:rPr>
              <a:t>L</a:t>
            </a:r>
            <a:r>
              <a:rPr lang="en-US" i="1" baseline="-25000">
                <a:solidFill>
                  <a:schemeClr val="tx2"/>
                </a:solidFill>
                <a:latin typeface="Arial Narrow" charset="0"/>
                <a:ea typeface="ＭＳ Ｐゴシック" charset="0"/>
              </a:rPr>
              <a:t>2</a:t>
            </a:r>
            <a:r>
              <a:rPr lang="en-US">
                <a:solidFill>
                  <a:schemeClr val="tx2"/>
                </a:solidFill>
                <a:latin typeface="Arial Narrow" charset="0"/>
                <a:ea typeface="ＭＳ Ｐゴシック" charset="0"/>
              </a:rPr>
              <a:t> = Ø</a:t>
            </a:r>
            <a:r>
              <a:rPr lang="en-US">
                <a:latin typeface="Arial Narrow" charset="0"/>
                <a:ea typeface="ＭＳ Ｐゴシック" charset="0"/>
              </a:rPr>
              <a:t> and </a:t>
            </a:r>
            <a:r>
              <a:rPr lang="en-US" i="1">
                <a:solidFill>
                  <a:schemeClr val="tx2"/>
                </a:solidFill>
                <a:latin typeface="Arial Narrow" charset="0"/>
                <a:ea typeface="ＭＳ Ｐゴシック" charset="0"/>
              </a:rPr>
              <a:t>R</a:t>
            </a:r>
            <a:r>
              <a:rPr lang="en-US" i="1" baseline="-25000">
                <a:solidFill>
                  <a:schemeClr val="tx2"/>
                </a:solidFill>
                <a:latin typeface="Arial Narrow" charset="0"/>
                <a:ea typeface="ＭＳ Ｐゴシック" charset="0"/>
              </a:rPr>
              <a:t>1 </a:t>
            </a:r>
            <a:r>
              <a:rPr lang="en-US">
                <a:solidFill>
                  <a:schemeClr val="tx2"/>
                </a:solidFill>
                <a:latin typeface="Arial Narrow" charset="0"/>
                <a:ea typeface="ＭＳ Ｐゴシック" charset="0"/>
                <a:sym typeface="Symbol" charset="0"/>
              </a:rPr>
              <a:t></a:t>
            </a:r>
            <a:r>
              <a:rPr lang="en-US" i="1">
                <a:solidFill>
                  <a:schemeClr val="tx2"/>
                </a:solidFill>
                <a:latin typeface="Arial Narrow" charset="0"/>
                <a:ea typeface="ＭＳ Ｐゴシック" charset="0"/>
                <a:sym typeface="Symbol" charset="0"/>
              </a:rPr>
              <a:t> </a:t>
            </a:r>
            <a:r>
              <a:rPr lang="en-US" i="1">
                <a:solidFill>
                  <a:schemeClr val="tx2"/>
                </a:solidFill>
                <a:latin typeface="Arial Narrow" charset="0"/>
                <a:ea typeface="ＭＳ Ｐゴシック" charset="0"/>
              </a:rPr>
              <a:t>R</a:t>
            </a:r>
            <a:r>
              <a:rPr lang="en-US" i="1" baseline="-25000">
                <a:solidFill>
                  <a:schemeClr val="tx2"/>
                </a:solidFill>
                <a:latin typeface="Arial Narrow" charset="0"/>
                <a:ea typeface="ＭＳ Ｐゴシック" charset="0"/>
              </a:rPr>
              <a:t>2</a:t>
            </a:r>
            <a:r>
              <a:rPr lang="en-US">
                <a:solidFill>
                  <a:schemeClr val="tx2"/>
                </a:solidFill>
                <a:latin typeface="Arial Narrow" charset="0"/>
                <a:ea typeface="ＭＳ Ｐゴシック" charset="0"/>
                <a:sym typeface="Symbol" charset="0"/>
              </a:rPr>
              <a:t> = </a:t>
            </a:r>
            <a:r>
              <a:rPr lang="en-US">
                <a:solidFill>
                  <a:schemeClr val="tx2"/>
                </a:solidFill>
                <a:latin typeface="Arial Narrow" charset="0"/>
                <a:ea typeface="ＭＳ Ｐゴシック" charset="0"/>
              </a:rPr>
              <a:t>Ø</a:t>
            </a:r>
          </a:p>
          <a:p>
            <a:pPr>
              <a:lnSpc>
                <a:spcPct val="85000"/>
              </a:lnSpc>
            </a:pPr>
            <a:r>
              <a:rPr lang="en-US">
                <a:latin typeface="Arial Narrow" charset="0"/>
                <a:ea typeface="ＭＳ Ｐゴシック" charset="0"/>
                <a:cs typeface="ＭＳ Ｐゴシック" charset="0"/>
              </a:rPr>
              <a:t>Covering:</a:t>
            </a:r>
          </a:p>
          <a:p>
            <a:pPr lvl="1">
              <a:lnSpc>
                <a:spcPct val="85000"/>
              </a:lnSpc>
            </a:pPr>
            <a:r>
              <a:rPr lang="en-US">
                <a:latin typeface="Arial Narrow" charset="0"/>
                <a:ea typeface="ＭＳ Ｐゴシック" charset="0"/>
              </a:rPr>
              <a:t>Dichotomy </a:t>
            </a:r>
            <a:r>
              <a:rPr lang="en-US">
                <a:solidFill>
                  <a:schemeClr val="tx2"/>
                </a:solidFill>
                <a:latin typeface="Arial Narrow" charset="0"/>
                <a:ea typeface="ＭＳ Ｐゴシック" charset="0"/>
              </a:rPr>
              <a:t>(</a:t>
            </a:r>
            <a:r>
              <a:rPr lang="en-US" i="1">
                <a:solidFill>
                  <a:schemeClr val="tx2"/>
                </a:solidFill>
                <a:latin typeface="Arial Narrow" charset="0"/>
                <a:ea typeface="ＭＳ Ｐゴシック" charset="0"/>
              </a:rPr>
              <a:t>L</a:t>
            </a:r>
            <a:r>
              <a:rPr lang="en-US" i="1" baseline="-25000">
                <a:solidFill>
                  <a:schemeClr val="tx2"/>
                </a:solidFill>
                <a:latin typeface="Arial Narrow" charset="0"/>
                <a:ea typeface="ＭＳ Ｐゴシック" charset="0"/>
              </a:rPr>
              <a:t>1</a:t>
            </a:r>
            <a:r>
              <a:rPr lang="en-US" i="1">
                <a:solidFill>
                  <a:schemeClr val="tx2"/>
                </a:solidFill>
                <a:latin typeface="Arial Narrow" charset="0"/>
                <a:ea typeface="ＭＳ Ｐゴシック" charset="0"/>
              </a:rPr>
              <a:t>; R</a:t>
            </a:r>
            <a:r>
              <a:rPr lang="en-US" i="1" baseline="-25000">
                <a:solidFill>
                  <a:schemeClr val="tx2"/>
                </a:solidFill>
                <a:latin typeface="Arial Narrow" charset="0"/>
                <a:ea typeface="ＭＳ Ｐゴシック" charset="0"/>
              </a:rPr>
              <a:t>1</a:t>
            </a:r>
            <a:r>
              <a:rPr lang="en-US">
                <a:solidFill>
                  <a:schemeClr val="tx2"/>
                </a:solidFill>
                <a:latin typeface="Arial Narrow" charset="0"/>
                <a:ea typeface="ＭＳ Ｐゴシック" charset="0"/>
              </a:rPr>
              <a:t>)</a:t>
            </a:r>
            <a:r>
              <a:rPr lang="en-US">
                <a:latin typeface="Arial Narrow" charset="0"/>
                <a:ea typeface="ＭＳ Ｐゴシック" charset="0"/>
              </a:rPr>
              <a:t> covers </a:t>
            </a:r>
            <a:r>
              <a:rPr lang="en-US">
                <a:solidFill>
                  <a:schemeClr val="tx2"/>
                </a:solidFill>
                <a:latin typeface="Arial Narrow" charset="0"/>
                <a:ea typeface="ＭＳ Ｐゴシック" charset="0"/>
              </a:rPr>
              <a:t>(</a:t>
            </a:r>
            <a:r>
              <a:rPr lang="en-US" i="1">
                <a:solidFill>
                  <a:schemeClr val="tx2"/>
                </a:solidFill>
                <a:latin typeface="Arial Narrow" charset="0"/>
                <a:ea typeface="ＭＳ Ｐゴシック" charset="0"/>
              </a:rPr>
              <a:t>L</a:t>
            </a:r>
            <a:r>
              <a:rPr lang="en-US" i="1" baseline="-25000">
                <a:solidFill>
                  <a:schemeClr val="tx2"/>
                </a:solidFill>
                <a:latin typeface="Arial Narrow" charset="0"/>
                <a:ea typeface="ＭＳ Ｐゴシック" charset="0"/>
              </a:rPr>
              <a:t>2</a:t>
            </a:r>
            <a:r>
              <a:rPr lang="en-US" i="1">
                <a:solidFill>
                  <a:schemeClr val="tx2"/>
                </a:solidFill>
                <a:latin typeface="Arial Narrow" charset="0"/>
                <a:ea typeface="ＭＳ Ｐゴシック" charset="0"/>
              </a:rPr>
              <a:t>; R</a:t>
            </a:r>
            <a:r>
              <a:rPr lang="en-US" i="1" baseline="-25000">
                <a:solidFill>
                  <a:schemeClr val="tx2"/>
                </a:solidFill>
                <a:latin typeface="Arial Narrow" charset="0"/>
                <a:ea typeface="ＭＳ Ｐゴシック" charset="0"/>
              </a:rPr>
              <a:t>2</a:t>
            </a:r>
            <a:r>
              <a:rPr lang="en-US">
                <a:solidFill>
                  <a:schemeClr val="tx2"/>
                </a:solidFill>
                <a:latin typeface="Arial Narrow" charset="0"/>
                <a:ea typeface="ＭＳ Ｐゴシック" charset="0"/>
              </a:rPr>
              <a:t>)</a:t>
            </a:r>
            <a:r>
              <a:rPr lang="en-US">
                <a:latin typeface="Arial Narrow" charset="0"/>
                <a:ea typeface="ＭＳ Ｐゴシック" charset="0"/>
              </a:rPr>
              <a:t> if:</a:t>
            </a:r>
          </a:p>
          <a:p>
            <a:pPr lvl="2">
              <a:lnSpc>
                <a:spcPct val="85000"/>
              </a:lnSpc>
            </a:pPr>
            <a:r>
              <a:rPr lang="en-US" i="1">
                <a:solidFill>
                  <a:schemeClr val="tx2"/>
                </a:solidFill>
                <a:latin typeface="Arial Narrow" charset="0"/>
                <a:ea typeface="ＭＳ Ｐゴシック" charset="0"/>
              </a:rPr>
              <a:t>L</a:t>
            </a:r>
            <a:r>
              <a:rPr lang="en-US" i="1" baseline="-25000">
                <a:solidFill>
                  <a:schemeClr val="tx2"/>
                </a:solidFill>
                <a:latin typeface="Arial Narrow" charset="0"/>
                <a:ea typeface="ＭＳ Ｐゴシック" charset="0"/>
              </a:rPr>
              <a:t>1</a:t>
            </a:r>
            <a:r>
              <a:rPr lang="en-US">
                <a:solidFill>
                  <a:schemeClr val="tx2"/>
                </a:solidFill>
                <a:latin typeface="Arial Narrow" charset="0"/>
                <a:ea typeface="ＭＳ Ｐゴシック" charset="0"/>
              </a:rPr>
              <a:t> </a:t>
            </a:r>
            <a:r>
              <a:rPr lang="en-US">
                <a:solidFill>
                  <a:schemeClr val="tx2"/>
                </a:solidFill>
                <a:latin typeface="Arial Narrow" charset="0"/>
                <a:ea typeface="ＭＳ Ｐゴシック" charset="0"/>
                <a:sym typeface="Symbol" charset="0"/>
              </a:rPr>
              <a:t>≥</a:t>
            </a:r>
            <a:r>
              <a:rPr lang="en-US">
                <a:solidFill>
                  <a:schemeClr val="tx2"/>
                </a:solidFill>
                <a:latin typeface="Arial Narrow" charset="0"/>
                <a:ea typeface="ＭＳ Ｐゴシック" charset="0"/>
              </a:rPr>
              <a:t> </a:t>
            </a:r>
            <a:r>
              <a:rPr lang="en-US" i="1">
                <a:solidFill>
                  <a:schemeClr val="tx2"/>
                </a:solidFill>
                <a:latin typeface="Arial Narrow" charset="0"/>
                <a:ea typeface="ＭＳ Ｐゴシック" charset="0"/>
              </a:rPr>
              <a:t>L</a:t>
            </a:r>
            <a:r>
              <a:rPr lang="en-US" i="1" baseline="-25000">
                <a:solidFill>
                  <a:schemeClr val="tx2"/>
                </a:solidFill>
                <a:latin typeface="Arial Narrow" charset="0"/>
                <a:ea typeface="ＭＳ Ｐゴシック" charset="0"/>
              </a:rPr>
              <a:t>2</a:t>
            </a:r>
            <a:r>
              <a:rPr lang="en-US">
                <a:latin typeface="Arial Narrow" charset="0"/>
                <a:ea typeface="ＭＳ Ｐゴシック" charset="0"/>
              </a:rPr>
              <a:t> and </a:t>
            </a:r>
            <a:r>
              <a:rPr lang="en-US" i="1">
                <a:solidFill>
                  <a:schemeClr val="tx2"/>
                </a:solidFill>
                <a:latin typeface="Arial Narrow" charset="0"/>
                <a:ea typeface="ＭＳ Ｐゴシック" charset="0"/>
              </a:rPr>
              <a:t>R</a:t>
            </a:r>
            <a:r>
              <a:rPr lang="en-US" i="1" baseline="-25000">
                <a:solidFill>
                  <a:schemeClr val="tx2"/>
                </a:solidFill>
                <a:latin typeface="Arial Narrow" charset="0"/>
                <a:ea typeface="ＭＳ Ｐゴシック" charset="0"/>
              </a:rPr>
              <a:t>1</a:t>
            </a:r>
            <a:r>
              <a:rPr lang="en-US">
                <a:solidFill>
                  <a:schemeClr val="tx2"/>
                </a:solidFill>
                <a:latin typeface="Arial Narrow" charset="0"/>
                <a:ea typeface="ＭＳ Ｐゴシック" charset="0"/>
              </a:rPr>
              <a:t> </a:t>
            </a:r>
            <a:r>
              <a:rPr lang="en-US">
                <a:solidFill>
                  <a:schemeClr val="tx2"/>
                </a:solidFill>
                <a:latin typeface="Arial Narrow" charset="0"/>
                <a:ea typeface="ＭＳ Ｐゴシック" charset="0"/>
                <a:sym typeface="Symbol" charset="0"/>
              </a:rPr>
              <a:t>≥</a:t>
            </a:r>
            <a:r>
              <a:rPr lang="en-US" i="1">
                <a:solidFill>
                  <a:schemeClr val="tx2"/>
                </a:solidFill>
                <a:latin typeface="Arial Narrow" charset="0"/>
                <a:ea typeface="ＭＳ Ｐゴシック" charset="0"/>
              </a:rPr>
              <a:t> R</a:t>
            </a:r>
            <a:r>
              <a:rPr lang="en-US" i="1" baseline="-25000">
                <a:solidFill>
                  <a:schemeClr val="tx2"/>
                </a:solidFill>
                <a:latin typeface="Arial Narrow" charset="0"/>
                <a:ea typeface="ＭＳ Ｐゴシック" charset="0"/>
              </a:rPr>
              <a:t>2</a:t>
            </a:r>
            <a:r>
              <a:rPr lang="en-US">
                <a:solidFill>
                  <a:schemeClr val="tx2"/>
                </a:solidFill>
                <a:latin typeface="Arial Narrow" charset="0"/>
                <a:ea typeface="ＭＳ Ｐゴシック" charset="0"/>
                <a:sym typeface="Symbol" charset="0"/>
              </a:rPr>
              <a:t> </a:t>
            </a:r>
          </a:p>
          <a:p>
            <a:pPr lvl="2">
              <a:lnSpc>
                <a:spcPct val="85000"/>
              </a:lnSpc>
              <a:buFont typeface="Monotype Sorts" charset="0"/>
              <a:buNone/>
            </a:pPr>
            <a:r>
              <a:rPr lang="en-US">
                <a:solidFill>
                  <a:schemeClr val="tx2"/>
                </a:solidFill>
                <a:latin typeface="Arial Narrow" charset="0"/>
                <a:ea typeface="ＭＳ Ｐゴシック" charset="0"/>
                <a:sym typeface="Symbol" charset="0"/>
              </a:rPr>
              <a:t>    </a:t>
            </a:r>
            <a:r>
              <a:rPr lang="en-US">
                <a:latin typeface="Arial Narrow" charset="0"/>
                <a:ea typeface="ＭＳ Ｐゴシック" charset="0"/>
                <a:sym typeface="Symbol" charset="0"/>
              </a:rPr>
              <a:t>or</a:t>
            </a:r>
          </a:p>
          <a:p>
            <a:pPr lvl="2">
              <a:lnSpc>
                <a:spcPct val="85000"/>
              </a:lnSpc>
            </a:pPr>
            <a:r>
              <a:rPr lang="en-US" i="1">
                <a:solidFill>
                  <a:schemeClr val="tx2"/>
                </a:solidFill>
                <a:latin typeface="Arial Narrow" charset="0"/>
                <a:ea typeface="ＭＳ Ｐゴシック" charset="0"/>
              </a:rPr>
              <a:t>L</a:t>
            </a:r>
            <a:r>
              <a:rPr lang="en-US" i="1" baseline="-25000">
                <a:solidFill>
                  <a:schemeClr val="tx2"/>
                </a:solidFill>
                <a:latin typeface="Arial Narrow" charset="0"/>
                <a:ea typeface="ＭＳ Ｐゴシック" charset="0"/>
              </a:rPr>
              <a:t>1</a:t>
            </a:r>
            <a:r>
              <a:rPr lang="en-US" i="1">
                <a:solidFill>
                  <a:schemeClr val="tx2"/>
                </a:solidFill>
                <a:latin typeface="Arial Narrow" charset="0"/>
                <a:ea typeface="ＭＳ Ｐゴシック" charset="0"/>
              </a:rPr>
              <a:t> </a:t>
            </a:r>
            <a:r>
              <a:rPr lang="en-US">
                <a:solidFill>
                  <a:schemeClr val="tx2"/>
                </a:solidFill>
                <a:latin typeface="Arial Narrow" charset="0"/>
                <a:ea typeface="ＭＳ Ｐゴシック" charset="0"/>
                <a:sym typeface="Symbol" charset="0"/>
              </a:rPr>
              <a:t>≥</a:t>
            </a:r>
            <a:r>
              <a:rPr lang="en-US">
                <a:solidFill>
                  <a:schemeClr val="tx2"/>
                </a:solidFill>
                <a:latin typeface="Arial Narrow" charset="0"/>
                <a:ea typeface="ＭＳ Ｐゴシック" charset="0"/>
              </a:rPr>
              <a:t> </a:t>
            </a:r>
            <a:r>
              <a:rPr lang="en-US" i="1">
                <a:solidFill>
                  <a:schemeClr val="tx2"/>
                </a:solidFill>
                <a:latin typeface="Arial Narrow" charset="0"/>
                <a:ea typeface="ＭＳ Ｐゴシック" charset="0"/>
              </a:rPr>
              <a:t>R</a:t>
            </a:r>
            <a:r>
              <a:rPr lang="en-US" i="1" baseline="-25000">
                <a:solidFill>
                  <a:schemeClr val="tx2"/>
                </a:solidFill>
                <a:latin typeface="Arial Narrow" charset="0"/>
                <a:ea typeface="ＭＳ Ｐゴシック" charset="0"/>
              </a:rPr>
              <a:t>2</a:t>
            </a:r>
            <a:r>
              <a:rPr lang="en-US" i="1">
                <a:latin typeface="Arial Narrow" charset="0"/>
                <a:ea typeface="ＭＳ Ｐゴシック" charset="0"/>
              </a:rPr>
              <a:t> </a:t>
            </a:r>
            <a:r>
              <a:rPr lang="en-US">
                <a:latin typeface="Arial Narrow" charset="0"/>
                <a:ea typeface="ＭＳ Ｐゴシック" charset="0"/>
              </a:rPr>
              <a:t>and </a:t>
            </a:r>
            <a:r>
              <a:rPr lang="en-US" i="1">
                <a:solidFill>
                  <a:schemeClr val="tx2"/>
                </a:solidFill>
                <a:latin typeface="Arial Narrow" charset="0"/>
                <a:ea typeface="ＭＳ Ｐゴシック" charset="0"/>
              </a:rPr>
              <a:t>R</a:t>
            </a:r>
            <a:r>
              <a:rPr lang="en-US" i="1" baseline="-25000">
                <a:solidFill>
                  <a:schemeClr val="tx2"/>
                </a:solidFill>
                <a:latin typeface="Arial Narrow" charset="0"/>
                <a:ea typeface="ＭＳ Ｐゴシック" charset="0"/>
              </a:rPr>
              <a:t>1</a:t>
            </a:r>
            <a:r>
              <a:rPr lang="en-US">
                <a:solidFill>
                  <a:schemeClr val="tx2"/>
                </a:solidFill>
                <a:latin typeface="Arial Narrow" charset="0"/>
                <a:ea typeface="ＭＳ Ｐゴシック" charset="0"/>
              </a:rPr>
              <a:t> </a:t>
            </a:r>
            <a:r>
              <a:rPr lang="en-US">
                <a:solidFill>
                  <a:schemeClr val="tx2"/>
                </a:solidFill>
                <a:latin typeface="Arial Narrow" charset="0"/>
                <a:ea typeface="ＭＳ Ｐゴシック" charset="0"/>
                <a:sym typeface="Symbol" charset="0"/>
              </a:rPr>
              <a:t>≥</a:t>
            </a:r>
            <a:r>
              <a:rPr lang="en-US" i="1">
                <a:solidFill>
                  <a:schemeClr val="tx2"/>
                </a:solidFill>
                <a:latin typeface="Arial Narrow" charset="0"/>
                <a:ea typeface="ＭＳ Ｐゴシック" charset="0"/>
              </a:rPr>
              <a:t> L</a:t>
            </a:r>
            <a:r>
              <a:rPr lang="en-US" i="1" baseline="-25000">
                <a:solidFill>
                  <a:schemeClr val="tx2"/>
                </a:solidFill>
                <a:latin typeface="Arial Narrow" charset="0"/>
                <a:ea typeface="ＭＳ Ｐゴシック" charset="0"/>
              </a:rPr>
              <a:t>2</a:t>
            </a:r>
            <a:endParaRPr lang="en-US">
              <a:solidFill>
                <a:schemeClr val="tx2"/>
              </a:solidFill>
              <a:latin typeface="Arial Narrow" charset="0"/>
              <a:ea typeface="ＭＳ Ｐゴシック" charset="0"/>
            </a:endParaRPr>
          </a:p>
          <a:p>
            <a:pPr>
              <a:lnSpc>
                <a:spcPct val="85000"/>
              </a:lnSpc>
            </a:pPr>
            <a:r>
              <a:rPr lang="en-US">
                <a:solidFill>
                  <a:schemeClr val="tx2"/>
                </a:solidFill>
                <a:latin typeface="Arial Narrow" charset="0"/>
                <a:ea typeface="ＭＳ Ｐゴシック" charset="0"/>
                <a:cs typeface="ＭＳ Ｐゴシック" charset="0"/>
              </a:rPr>
              <a:t>Prime </a:t>
            </a:r>
            <a:r>
              <a:rPr lang="en-US">
                <a:latin typeface="Arial Narrow" charset="0"/>
                <a:ea typeface="ＭＳ Ｐゴシック" charset="0"/>
                <a:cs typeface="ＭＳ Ｐゴシック" charset="0"/>
              </a:rPr>
              <a:t>dichotomy:</a:t>
            </a:r>
          </a:p>
          <a:p>
            <a:pPr lvl="1">
              <a:lnSpc>
                <a:spcPct val="85000"/>
              </a:lnSpc>
            </a:pPr>
            <a:r>
              <a:rPr lang="en-US">
                <a:latin typeface="Arial Narrow" charset="0"/>
                <a:ea typeface="ＭＳ Ｐゴシック" charset="0"/>
              </a:rPr>
              <a:t>Dichotomy that is not covered by any compatible dichotomy of a given set</a:t>
            </a:r>
          </a:p>
          <a:p>
            <a:pPr lvl="2">
              <a:lnSpc>
                <a:spcPct val="85000"/>
              </a:lnSpc>
            </a:pPr>
            <a:endParaRPr lang="en-US">
              <a:latin typeface="Arial Narrow" charset="0"/>
              <a:ea typeface="ＭＳ Ｐゴシック" charset="0"/>
              <a:sym typeface="Symbol" charset="0"/>
            </a:endParaRPr>
          </a:p>
        </p:txBody>
      </p:sp>
    </p:spTree>
    <p:extLst>
      <p:ext uri="{BB962C8B-B14F-4D97-AF65-F5344CB8AC3E}">
        <p14:creationId xmlns:p14="http://schemas.microsoft.com/office/powerpoint/2010/main" val="275238563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60899">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60899">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60899">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60899">
                                            <p:txEl>
                                              <p:pRg st="8" end="8"/>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60899">
                                            <p:txEl>
                                              <p:pRg st="9" end="9"/>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360899">
                                            <p:txEl>
                                              <p:pRg st="10" end="1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60899">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en-US" sz="1400"/>
              <a:t>(c)  Giovanni De Micheli</a:t>
            </a:r>
          </a:p>
        </p:txBody>
      </p:sp>
      <p:sp>
        <p:nvSpPr>
          <p:cNvPr id="57347"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DACF4EC5-AA6E-2849-9706-0B13EE728730}" type="slidenum">
              <a:rPr lang="en-US" sz="1400"/>
              <a:pPr/>
              <a:t>22</a:t>
            </a:fld>
            <a:endParaRPr lang="en-US" sz="1400"/>
          </a:p>
        </p:txBody>
      </p:sp>
      <p:sp>
        <p:nvSpPr>
          <p:cNvPr id="57348"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Exact input encoding</a:t>
            </a:r>
          </a:p>
        </p:txBody>
      </p:sp>
      <p:sp>
        <p:nvSpPr>
          <p:cNvPr id="57349" name="Rectangle 3"/>
          <p:cNvSpPr>
            <a:spLocks noGrp="1" noChangeArrowheads="1"/>
          </p:cNvSpPr>
          <p:nvPr>
            <p:ph type="body" idx="1"/>
          </p:nvPr>
        </p:nvSpPr>
        <p:spPr>
          <a:xfrm>
            <a:off x="228600" y="1079500"/>
            <a:ext cx="8699500" cy="4252913"/>
          </a:xfrm>
        </p:spPr>
        <p:txBody>
          <a:bodyPr/>
          <a:lstStyle/>
          <a:p>
            <a:pPr>
              <a:lnSpc>
                <a:spcPct val="115000"/>
              </a:lnSpc>
            </a:pPr>
            <a:r>
              <a:rPr lang="en-US">
                <a:latin typeface="Arial Narrow" charset="0"/>
                <a:ea typeface="ＭＳ Ｐゴシック" charset="0"/>
                <a:cs typeface="ＭＳ Ｐゴシック" charset="0"/>
              </a:rPr>
              <a:t>Compute all prime dichotomies</a:t>
            </a:r>
          </a:p>
          <a:p>
            <a:pPr>
              <a:lnSpc>
                <a:spcPct val="115000"/>
              </a:lnSpc>
            </a:pPr>
            <a:r>
              <a:rPr lang="en-US">
                <a:latin typeface="Arial Narrow" charset="0"/>
                <a:ea typeface="ＭＳ Ｐゴシック" charset="0"/>
                <a:cs typeface="ＭＳ Ｐゴシック" charset="0"/>
              </a:rPr>
              <a:t>Form a prime/seed table</a:t>
            </a:r>
          </a:p>
          <a:p>
            <a:pPr>
              <a:lnSpc>
                <a:spcPct val="115000"/>
              </a:lnSpc>
            </a:pPr>
            <a:r>
              <a:rPr lang="en-US">
                <a:latin typeface="Arial Narrow" charset="0"/>
                <a:ea typeface="ＭＳ Ｐゴシック" charset="0"/>
                <a:cs typeface="ＭＳ Ｐゴシック" charset="0"/>
              </a:rPr>
              <a:t>Find minimum cover of seeds by primes</a:t>
            </a:r>
            <a:endParaRPr lang="en-US">
              <a:latin typeface="Arial Narrow" charset="0"/>
              <a:ea typeface="ＭＳ Ｐゴシック" charset="0"/>
              <a:cs typeface="ＭＳ Ｐゴシック" charset="0"/>
              <a:sym typeface="Symbol"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en-US" sz="1400"/>
              <a:t>(c)  Giovanni De Micheli</a:t>
            </a:r>
          </a:p>
        </p:txBody>
      </p:sp>
      <p:sp>
        <p:nvSpPr>
          <p:cNvPr id="59395"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5031C5D8-C28A-7F4F-BBBE-BD4733BC9372}" type="slidenum">
              <a:rPr lang="en-US" sz="1400"/>
              <a:pPr/>
              <a:t>23</a:t>
            </a:fld>
            <a:endParaRPr lang="en-US" sz="1400"/>
          </a:p>
        </p:txBody>
      </p:sp>
      <p:sp>
        <p:nvSpPr>
          <p:cNvPr id="59396"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Example</a:t>
            </a:r>
          </a:p>
        </p:txBody>
      </p:sp>
      <p:sp>
        <p:nvSpPr>
          <p:cNvPr id="1362947" name="Rectangle 3"/>
          <p:cNvSpPr>
            <a:spLocks noGrp="1" noChangeArrowheads="1"/>
          </p:cNvSpPr>
          <p:nvPr>
            <p:ph type="body" idx="1"/>
          </p:nvPr>
        </p:nvSpPr>
        <p:spPr/>
        <p:txBody>
          <a:bodyPr/>
          <a:lstStyle/>
          <a:p>
            <a:r>
              <a:rPr lang="fr-FR">
                <a:latin typeface="Arial Narrow" charset="0"/>
                <a:ea typeface="ＭＳ Ｐゴシック" charset="0"/>
                <a:cs typeface="ＭＳ Ｐゴシック" charset="0"/>
              </a:rPr>
              <a:t>Seed dichotomies:</a:t>
            </a:r>
          </a:p>
          <a:p>
            <a:endParaRPr lang="fr-FR">
              <a:latin typeface="Arial Narrow" charset="0"/>
              <a:ea typeface="ＭＳ Ｐゴシック" charset="0"/>
              <a:cs typeface="ＭＳ Ｐゴシック" charset="0"/>
            </a:endParaRPr>
          </a:p>
          <a:p>
            <a:endParaRPr lang="fr-FR">
              <a:latin typeface="Arial Narrow" charset="0"/>
              <a:ea typeface="ＭＳ Ｐゴシック" charset="0"/>
              <a:cs typeface="ＭＳ Ｐゴシック" charset="0"/>
            </a:endParaRPr>
          </a:p>
          <a:p>
            <a:endParaRPr lang="fr-FR">
              <a:latin typeface="Arial Narrow" charset="0"/>
              <a:ea typeface="ＭＳ Ｐゴシック" charset="0"/>
              <a:cs typeface="ＭＳ Ｐゴシック" charset="0"/>
            </a:endParaRPr>
          </a:p>
          <a:p>
            <a:r>
              <a:rPr lang="fr-FR">
                <a:latin typeface="Arial Narrow" charset="0"/>
                <a:ea typeface="ＭＳ Ｐゴシック" charset="0"/>
                <a:cs typeface="ＭＳ Ｐゴシック" charset="0"/>
              </a:rPr>
              <a:t>Primes dichotomies :</a:t>
            </a:r>
          </a:p>
        </p:txBody>
      </p:sp>
      <p:grpSp>
        <p:nvGrpSpPr>
          <p:cNvPr id="59398" name="Group 12"/>
          <p:cNvGrpSpPr>
            <a:grpSpLocks/>
          </p:cNvGrpSpPr>
          <p:nvPr/>
        </p:nvGrpSpPr>
        <p:grpSpPr bwMode="auto">
          <a:xfrm>
            <a:off x="3781425" y="1138238"/>
            <a:ext cx="3511550" cy="2320925"/>
            <a:chOff x="2183" y="717"/>
            <a:chExt cx="2212" cy="1462"/>
          </a:xfrm>
        </p:grpSpPr>
        <p:sp>
          <p:nvSpPr>
            <p:cNvPr id="59402" name="Rectangle 8"/>
            <p:cNvSpPr>
              <a:spLocks noChangeArrowheads="1"/>
            </p:cNvSpPr>
            <p:nvPr/>
          </p:nvSpPr>
          <p:spPr bwMode="auto">
            <a:xfrm>
              <a:off x="2183" y="728"/>
              <a:ext cx="2212" cy="14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anchor="ctr">
              <a:spAutoFit/>
            </a:bodyPr>
            <a:lstStyle/>
            <a:p>
              <a:pPr algn="l">
                <a:tabLst>
                  <a:tab pos="1806575" algn="l"/>
                  <a:tab pos="2189163" algn="l"/>
                </a:tabLst>
              </a:pPr>
              <a:r>
                <a:rPr lang="en-US" i="1"/>
                <a:t>s</a:t>
              </a:r>
              <a:r>
                <a:rPr lang="en-US" baseline="-25000"/>
                <a:t>1</a:t>
              </a:r>
              <a:r>
                <a:rPr lang="en-US" i="1" baseline="-25000"/>
                <a:t>    </a:t>
              </a:r>
              <a:r>
                <a:rPr lang="en-US"/>
                <a:t>({AND, OR}	;	{JMP})</a:t>
              </a:r>
            </a:p>
            <a:p>
              <a:pPr algn="l">
                <a:tabLst>
                  <a:tab pos="1806575" algn="l"/>
                  <a:tab pos="2189163" algn="l"/>
                </a:tabLst>
              </a:pPr>
              <a:r>
                <a:rPr lang="en-US" i="1"/>
                <a:t>s</a:t>
              </a:r>
              <a:r>
                <a:rPr lang="en-US" baseline="-25000"/>
                <a:t>2</a:t>
              </a:r>
              <a:r>
                <a:rPr lang="en-US" i="1" baseline="-25000"/>
                <a:t>    </a:t>
              </a:r>
              <a:r>
                <a:rPr lang="en-US"/>
                <a:t>({AND, OR}	;	{ADD})</a:t>
              </a:r>
            </a:p>
            <a:p>
              <a:pPr algn="l">
                <a:tabLst>
                  <a:tab pos="1806575" algn="l"/>
                  <a:tab pos="2189163" algn="l"/>
                </a:tabLst>
              </a:pPr>
              <a:r>
                <a:rPr lang="en-US" i="1"/>
                <a:t>s</a:t>
              </a:r>
              <a:r>
                <a:rPr lang="en-US" baseline="-25000"/>
                <a:t>3</a:t>
              </a:r>
              <a:r>
                <a:rPr lang="en-US" i="1" baseline="-25000"/>
                <a:t>    </a:t>
              </a:r>
              <a:r>
                <a:rPr lang="en-US"/>
                <a:t>({JMP, ADD};	{AND})</a:t>
              </a:r>
            </a:p>
            <a:p>
              <a:pPr algn="l">
                <a:tabLst>
                  <a:tab pos="1806575" algn="l"/>
                  <a:tab pos="2189163" algn="l"/>
                </a:tabLst>
              </a:pPr>
              <a:r>
                <a:rPr lang="en-US" i="1"/>
                <a:t>s</a:t>
              </a:r>
              <a:r>
                <a:rPr lang="en-US" baseline="-25000"/>
                <a:t>4</a:t>
              </a:r>
              <a:r>
                <a:rPr lang="en-US" i="1" baseline="-25000"/>
                <a:t>    </a:t>
              </a:r>
              <a:r>
                <a:rPr lang="en-US"/>
                <a:t>({JMP, ADD};	{OR})</a:t>
              </a:r>
            </a:p>
            <a:p>
              <a:pPr algn="l">
                <a:tabLst>
                  <a:tab pos="1806575" algn="l"/>
                  <a:tab pos="2189163" algn="l"/>
                </a:tabLst>
              </a:pPr>
              <a:r>
                <a:rPr lang="en-US" i="1"/>
                <a:t>s</a:t>
              </a:r>
              <a:r>
                <a:rPr lang="en-US" baseline="-25000"/>
                <a:t>5</a:t>
              </a:r>
              <a:r>
                <a:rPr lang="en-US" i="1" baseline="-25000"/>
                <a:t>    </a:t>
              </a:r>
              <a:r>
                <a:rPr lang="en-US"/>
                <a:t>({OR,JMP}	;	{AND})</a:t>
              </a:r>
            </a:p>
            <a:p>
              <a:pPr algn="l">
                <a:tabLst>
                  <a:tab pos="1806575" algn="l"/>
                  <a:tab pos="2189163" algn="l"/>
                </a:tabLst>
              </a:pPr>
              <a:r>
                <a:rPr lang="en-US" i="1"/>
                <a:t>s</a:t>
              </a:r>
              <a:r>
                <a:rPr lang="en-US" baseline="-25000"/>
                <a:t>6</a:t>
              </a:r>
              <a:r>
                <a:rPr lang="en-US" i="1" baseline="-25000"/>
                <a:t>    </a:t>
              </a:r>
              <a:r>
                <a:rPr lang="en-US"/>
                <a:t>({OR,JMP}	;	{ADD})</a:t>
              </a:r>
              <a:endParaRPr lang="fr-FR"/>
            </a:p>
          </p:txBody>
        </p:sp>
        <p:sp>
          <p:nvSpPr>
            <p:cNvPr id="59403" name="Line 9"/>
            <p:cNvSpPr>
              <a:spLocks noChangeShapeType="1"/>
            </p:cNvSpPr>
            <p:nvPr/>
          </p:nvSpPr>
          <p:spPr bwMode="auto">
            <a:xfrm>
              <a:off x="2434" y="717"/>
              <a:ext cx="0" cy="1462"/>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grpSp>
      <p:grpSp>
        <p:nvGrpSpPr>
          <p:cNvPr id="3" name="Group 13"/>
          <p:cNvGrpSpPr>
            <a:grpSpLocks/>
          </p:cNvGrpSpPr>
          <p:nvPr/>
        </p:nvGrpSpPr>
        <p:grpSpPr bwMode="auto">
          <a:xfrm>
            <a:off x="3201988" y="4683125"/>
            <a:ext cx="4672012" cy="1590675"/>
            <a:chOff x="2017" y="2950"/>
            <a:chExt cx="2943" cy="1002"/>
          </a:xfrm>
        </p:grpSpPr>
        <p:sp>
          <p:nvSpPr>
            <p:cNvPr id="59400" name="Rectangle 10"/>
            <p:cNvSpPr>
              <a:spLocks noChangeArrowheads="1"/>
            </p:cNvSpPr>
            <p:nvPr/>
          </p:nvSpPr>
          <p:spPr bwMode="auto">
            <a:xfrm>
              <a:off x="2017" y="2950"/>
              <a:ext cx="2943" cy="97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anchor="ctr">
              <a:spAutoFit/>
            </a:bodyPr>
            <a:lstStyle/>
            <a:p>
              <a:pPr algn="l">
                <a:tabLst>
                  <a:tab pos="2474913" algn="l"/>
                  <a:tab pos="2759075" algn="l"/>
                </a:tabLst>
              </a:pPr>
              <a:r>
                <a:rPr lang="en-US" i="1"/>
                <a:t>p</a:t>
              </a:r>
              <a:r>
                <a:rPr lang="en-US" baseline="-25000"/>
                <a:t>1</a:t>
              </a:r>
              <a:r>
                <a:rPr lang="en-US" i="1" baseline="-25000"/>
                <a:t>    </a:t>
              </a:r>
              <a:r>
                <a:rPr lang="en-US"/>
                <a:t>({AND, OR}	;	{JMP,ADD})</a:t>
              </a:r>
            </a:p>
            <a:p>
              <a:pPr algn="l">
                <a:tabLst>
                  <a:tab pos="2474913" algn="l"/>
                  <a:tab pos="2759075" algn="l"/>
                </a:tabLst>
              </a:pPr>
              <a:r>
                <a:rPr lang="en-US" i="1"/>
                <a:t>p</a:t>
              </a:r>
              <a:r>
                <a:rPr lang="en-US" baseline="-25000"/>
                <a:t>2</a:t>
              </a:r>
              <a:r>
                <a:rPr lang="en-US" i="1" baseline="-25000"/>
                <a:t>    </a:t>
              </a:r>
              <a:r>
                <a:rPr lang="en-US"/>
                <a:t>({OR,JMP}	;	{AND,ADD})</a:t>
              </a:r>
            </a:p>
            <a:p>
              <a:pPr algn="l">
                <a:tabLst>
                  <a:tab pos="2474913" algn="l"/>
                  <a:tab pos="2759075" algn="l"/>
                </a:tabLst>
              </a:pPr>
              <a:r>
                <a:rPr lang="en-US" i="1"/>
                <a:t>p</a:t>
              </a:r>
              <a:r>
                <a:rPr lang="en-US" baseline="-25000"/>
                <a:t>3 </a:t>
              </a:r>
              <a:r>
                <a:rPr lang="en-US" i="1" baseline="-25000"/>
                <a:t>   </a:t>
              </a:r>
              <a:r>
                <a:rPr lang="en-US"/>
                <a:t>({OR, JMP, ADD}	;	{AND})</a:t>
              </a:r>
            </a:p>
            <a:p>
              <a:pPr algn="l">
                <a:tabLst>
                  <a:tab pos="2474913" algn="l"/>
                  <a:tab pos="2759075" algn="l"/>
                </a:tabLst>
              </a:pPr>
              <a:r>
                <a:rPr lang="en-US" i="1"/>
                <a:t>p</a:t>
              </a:r>
              <a:r>
                <a:rPr lang="en-US" baseline="-25000"/>
                <a:t>4</a:t>
              </a:r>
              <a:r>
                <a:rPr lang="en-US" i="1" baseline="-25000"/>
                <a:t>    </a:t>
              </a:r>
              <a:r>
                <a:rPr lang="en-US"/>
                <a:t>({AND, OR, JMP}	;	{ADD})</a:t>
              </a:r>
              <a:endParaRPr lang="fr-FR"/>
            </a:p>
          </p:txBody>
        </p:sp>
        <p:sp>
          <p:nvSpPr>
            <p:cNvPr id="59401" name="Line 11"/>
            <p:cNvSpPr>
              <a:spLocks noChangeShapeType="1"/>
            </p:cNvSpPr>
            <p:nvPr/>
          </p:nvSpPr>
          <p:spPr bwMode="auto">
            <a:xfrm>
              <a:off x="2276" y="2952"/>
              <a:ext cx="0" cy="100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62947">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en-US" sz="1400"/>
              <a:t>(c)  Giovanni De Micheli</a:t>
            </a:r>
          </a:p>
        </p:txBody>
      </p:sp>
      <p:sp>
        <p:nvSpPr>
          <p:cNvPr id="61443"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900F0846-2310-0847-B034-69BA0934C35E}" type="slidenum">
              <a:rPr lang="en-US" sz="1400"/>
              <a:pPr/>
              <a:t>24</a:t>
            </a:fld>
            <a:endParaRPr lang="en-US" sz="1400"/>
          </a:p>
        </p:txBody>
      </p:sp>
      <p:sp>
        <p:nvSpPr>
          <p:cNvPr id="61444"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Example</a:t>
            </a:r>
          </a:p>
        </p:txBody>
      </p:sp>
      <p:sp>
        <p:nvSpPr>
          <p:cNvPr id="61445" name="Rectangle 3"/>
          <p:cNvSpPr>
            <a:spLocks noGrp="1" noChangeArrowheads="1"/>
          </p:cNvSpPr>
          <p:nvPr>
            <p:ph type="body" idx="1"/>
          </p:nvPr>
        </p:nvSpPr>
        <p:spPr/>
        <p:txBody>
          <a:bodyPr/>
          <a:lstStyle/>
          <a:p>
            <a:r>
              <a:rPr lang="fr-FR" dirty="0">
                <a:latin typeface="Arial Narrow" charset="0"/>
                <a:ea typeface="ＭＳ Ｐゴシック" charset="0"/>
                <a:cs typeface="ＭＳ Ｐゴシック" charset="0"/>
              </a:rPr>
              <a:t>Table:</a:t>
            </a:r>
          </a:p>
          <a:p>
            <a:endParaRPr lang="fr-FR" dirty="0">
              <a:latin typeface="Arial Narrow" charset="0"/>
              <a:ea typeface="ＭＳ Ｐゴシック" charset="0"/>
              <a:cs typeface="ＭＳ Ｐゴシック" charset="0"/>
            </a:endParaRPr>
          </a:p>
          <a:p>
            <a:endParaRPr lang="fr-FR" dirty="0">
              <a:latin typeface="Arial Narrow" charset="0"/>
              <a:ea typeface="ＭＳ Ｐゴシック" charset="0"/>
              <a:cs typeface="ＭＳ Ｐゴシック" charset="0"/>
            </a:endParaRPr>
          </a:p>
          <a:p>
            <a:endParaRPr lang="fr-FR" dirty="0">
              <a:latin typeface="Arial Narrow" charset="0"/>
              <a:ea typeface="ＭＳ Ｐゴシック" charset="0"/>
              <a:cs typeface="ＭＳ Ｐゴシック" charset="0"/>
            </a:endParaRPr>
          </a:p>
          <a:p>
            <a:r>
              <a:rPr lang="fr-FR" dirty="0">
                <a:latin typeface="Arial Narrow" charset="0"/>
                <a:ea typeface="ＭＳ Ｐゴシック" charset="0"/>
                <a:cs typeface="ＭＳ Ｐゴシック" charset="0"/>
              </a:rPr>
              <a:t>Minimum </a:t>
            </a:r>
            <a:r>
              <a:rPr lang="fr-FR" dirty="0" err="1">
                <a:latin typeface="Arial Narrow" charset="0"/>
                <a:ea typeface="ＭＳ Ｐゴシック" charset="0"/>
                <a:cs typeface="ＭＳ Ｐゴシック" charset="0"/>
              </a:rPr>
              <a:t>cover</a:t>
            </a:r>
            <a:r>
              <a:rPr lang="fr-FR" dirty="0">
                <a:latin typeface="Arial Narrow" charset="0"/>
                <a:ea typeface="ＭＳ Ｐゴシック" charset="0"/>
                <a:cs typeface="ＭＳ Ｐゴシック" charset="0"/>
              </a:rPr>
              <a:t> : </a:t>
            </a:r>
            <a:r>
              <a:rPr lang="en-US" i="1" dirty="0">
                <a:solidFill>
                  <a:schemeClr val="bg2"/>
                </a:solidFill>
                <a:latin typeface="Arial Narrow" charset="0"/>
                <a:ea typeface="ＭＳ Ｐゴシック" charset="0"/>
                <a:cs typeface="ＭＳ Ｐゴシック" charset="0"/>
              </a:rPr>
              <a:t>p</a:t>
            </a:r>
            <a:r>
              <a:rPr lang="en-US" baseline="-25000" dirty="0">
                <a:solidFill>
                  <a:schemeClr val="bg2"/>
                </a:solidFill>
                <a:latin typeface="Arial Narrow" charset="0"/>
                <a:ea typeface="ＭＳ Ｐゴシック" charset="0"/>
                <a:cs typeface="ＭＳ Ｐゴシック" charset="0"/>
              </a:rPr>
              <a:t>1</a:t>
            </a:r>
            <a:r>
              <a:rPr lang="fr-FR" dirty="0">
                <a:latin typeface="Arial Narrow" charset="0"/>
                <a:ea typeface="ＭＳ Ｐゴシック" charset="0"/>
                <a:cs typeface="ＭＳ Ｐゴシック" charset="0"/>
              </a:rPr>
              <a:t> and</a:t>
            </a:r>
            <a:r>
              <a:rPr lang="fr-FR" i="1" dirty="0">
                <a:latin typeface="Arial Narrow" charset="0"/>
                <a:ea typeface="ＭＳ Ｐゴシック" charset="0"/>
                <a:cs typeface="ＭＳ Ｐゴシック" charset="0"/>
              </a:rPr>
              <a:t> </a:t>
            </a:r>
            <a:r>
              <a:rPr lang="en-US" i="1" dirty="0">
                <a:solidFill>
                  <a:schemeClr val="bg2"/>
                </a:solidFill>
                <a:latin typeface="Arial Narrow" charset="0"/>
                <a:ea typeface="ＭＳ Ｐゴシック" charset="0"/>
                <a:cs typeface="ＭＳ Ｐゴシック" charset="0"/>
              </a:rPr>
              <a:t>p</a:t>
            </a:r>
            <a:r>
              <a:rPr lang="en-US" baseline="-25000" dirty="0">
                <a:solidFill>
                  <a:schemeClr val="bg2"/>
                </a:solidFill>
                <a:latin typeface="Arial Narrow" charset="0"/>
                <a:ea typeface="ＭＳ Ｐゴシック" charset="0"/>
                <a:cs typeface="ＭＳ Ｐゴシック" charset="0"/>
              </a:rPr>
              <a:t>2</a:t>
            </a:r>
            <a:endParaRPr lang="fr-FR" dirty="0">
              <a:solidFill>
                <a:schemeClr val="bg2"/>
              </a:solidFill>
              <a:latin typeface="Arial Narrow" charset="0"/>
              <a:ea typeface="ＭＳ Ｐゴシック" charset="0"/>
              <a:cs typeface="ＭＳ Ｐゴシック" charset="0"/>
            </a:endParaRPr>
          </a:p>
          <a:p>
            <a:pPr marL="1866900" lvl="2"/>
            <a:endParaRPr lang="fr-FR" dirty="0">
              <a:latin typeface="Arial Narrow" charset="0"/>
              <a:ea typeface="ＭＳ Ｐゴシック" charset="0"/>
            </a:endParaRPr>
          </a:p>
          <a:p>
            <a:r>
              <a:rPr lang="fr-FR" dirty="0" err="1">
                <a:latin typeface="Arial Narrow" charset="0"/>
                <a:ea typeface="ＭＳ Ｐゴシック" charset="0"/>
                <a:cs typeface="ＭＳ Ｐゴシック" charset="0"/>
              </a:rPr>
              <a:t>Encoding</a:t>
            </a:r>
            <a:r>
              <a:rPr lang="fr-FR" dirty="0">
                <a:latin typeface="Arial Narrow" charset="0"/>
                <a:ea typeface="ＭＳ Ｐゴシック" charset="0"/>
                <a:cs typeface="ＭＳ Ｐゴシック" charset="0"/>
              </a:rPr>
              <a:t>:</a:t>
            </a:r>
          </a:p>
        </p:txBody>
      </p:sp>
      <p:grpSp>
        <p:nvGrpSpPr>
          <p:cNvPr id="61446" name="Group 8"/>
          <p:cNvGrpSpPr>
            <a:grpSpLocks/>
          </p:cNvGrpSpPr>
          <p:nvPr/>
        </p:nvGrpSpPr>
        <p:grpSpPr bwMode="auto">
          <a:xfrm>
            <a:off x="3057525" y="4662488"/>
            <a:ext cx="1920875" cy="1609725"/>
            <a:chOff x="2305" y="2385"/>
            <a:chExt cx="1210" cy="1014"/>
          </a:xfrm>
        </p:grpSpPr>
        <p:sp>
          <p:nvSpPr>
            <p:cNvPr id="61452" name="Rectangle 9"/>
            <p:cNvSpPr>
              <a:spLocks noChangeArrowheads="1"/>
            </p:cNvSpPr>
            <p:nvPr/>
          </p:nvSpPr>
          <p:spPr bwMode="auto">
            <a:xfrm>
              <a:off x="3073" y="2421"/>
              <a:ext cx="335" cy="97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nchor="ctr">
              <a:spAutoFit/>
            </a:bodyPr>
            <a:lstStyle/>
            <a:p>
              <a:r>
                <a:rPr lang="fr-FR" dirty="0"/>
                <a:t>1 0</a:t>
              </a:r>
            </a:p>
            <a:p>
              <a:r>
                <a:rPr lang="fr-FR" dirty="0"/>
                <a:t>1 1</a:t>
              </a:r>
            </a:p>
            <a:p>
              <a:r>
                <a:rPr lang="fr-FR" dirty="0"/>
                <a:t>0 1</a:t>
              </a:r>
            </a:p>
            <a:p>
              <a:r>
                <a:rPr lang="fr-FR" dirty="0"/>
                <a:t>0 0</a:t>
              </a:r>
            </a:p>
          </p:txBody>
        </p:sp>
        <p:sp>
          <p:nvSpPr>
            <p:cNvPr id="61453" name="AutoShape 10"/>
            <p:cNvSpPr>
              <a:spLocks/>
            </p:cNvSpPr>
            <p:nvPr/>
          </p:nvSpPr>
          <p:spPr bwMode="auto">
            <a:xfrm>
              <a:off x="2923" y="2391"/>
              <a:ext cx="104" cy="953"/>
            </a:xfrm>
            <a:prstGeom prst="leftBracket">
              <a:avLst>
                <a:gd name="adj" fmla="val 76362"/>
              </a:avLst>
            </a:prstGeom>
            <a:noFill/>
            <a:ln w="2540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61454" name="AutoShape 11"/>
            <p:cNvSpPr>
              <a:spLocks/>
            </p:cNvSpPr>
            <p:nvPr/>
          </p:nvSpPr>
          <p:spPr bwMode="auto">
            <a:xfrm flipH="1">
              <a:off x="3432" y="2385"/>
              <a:ext cx="83" cy="960"/>
            </a:xfrm>
            <a:prstGeom prst="leftBracket">
              <a:avLst>
                <a:gd name="adj" fmla="val 96386"/>
              </a:avLst>
            </a:prstGeom>
            <a:noFill/>
            <a:ln w="2540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61455" name="Rectangle 12"/>
            <p:cNvSpPr>
              <a:spLocks noChangeArrowheads="1"/>
            </p:cNvSpPr>
            <p:nvPr/>
          </p:nvSpPr>
          <p:spPr bwMode="auto">
            <a:xfrm>
              <a:off x="2305" y="2760"/>
              <a:ext cx="357"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nchor="ctr">
              <a:spAutoFit/>
            </a:bodyPr>
            <a:lstStyle/>
            <a:p>
              <a:r>
                <a:rPr lang="fr-FR" b="1" dirty="0"/>
                <a:t>E =</a:t>
              </a:r>
            </a:p>
          </p:txBody>
        </p:sp>
      </p:grpSp>
      <p:grpSp>
        <p:nvGrpSpPr>
          <p:cNvPr id="61447" name="Group 16"/>
          <p:cNvGrpSpPr>
            <a:grpSpLocks/>
          </p:cNvGrpSpPr>
          <p:nvPr/>
        </p:nvGrpSpPr>
        <p:grpSpPr bwMode="auto">
          <a:xfrm>
            <a:off x="2624138" y="1276350"/>
            <a:ext cx="3529012" cy="2024063"/>
            <a:chOff x="1653" y="804"/>
            <a:chExt cx="2223" cy="1275"/>
          </a:xfrm>
        </p:grpSpPr>
        <p:sp>
          <p:nvSpPr>
            <p:cNvPr id="61449" name="Rectangle 13"/>
            <p:cNvSpPr>
              <a:spLocks noChangeArrowheads="1"/>
            </p:cNvSpPr>
            <p:nvPr/>
          </p:nvSpPr>
          <p:spPr bwMode="auto">
            <a:xfrm>
              <a:off x="1653" y="804"/>
              <a:ext cx="2223" cy="12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anchor="ctr">
              <a:spAutoFit/>
            </a:bodyPr>
            <a:lstStyle/>
            <a:p>
              <a:pPr algn="l">
                <a:tabLst>
                  <a:tab pos="481013" algn="l"/>
                  <a:tab pos="854075" algn="l"/>
                  <a:tab pos="1236663" algn="l"/>
                  <a:tab pos="1620838" algn="l"/>
                  <a:tab pos="2003425" algn="l"/>
                  <a:tab pos="2386013" algn="l"/>
                </a:tabLst>
              </a:pPr>
              <a:r>
                <a:rPr lang="fr-FR" b="1"/>
                <a:t>	</a:t>
              </a:r>
              <a:r>
                <a:rPr lang="fr-FR" b="1" i="1"/>
                <a:t>s</a:t>
              </a:r>
              <a:r>
                <a:rPr lang="fr-FR" b="1" baseline="-25000"/>
                <a:t>1	</a:t>
              </a:r>
              <a:r>
                <a:rPr lang="fr-FR" b="1" i="1"/>
                <a:t>s</a:t>
              </a:r>
              <a:r>
                <a:rPr lang="fr-FR" b="1" baseline="-25000"/>
                <a:t>2	</a:t>
              </a:r>
              <a:r>
                <a:rPr lang="fr-FR" b="1" i="1"/>
                <a:t>s</a:t>
              </a:r>
              <a:r>
                <a:rPr lang="fr-FR" b="1" baseline="-25000"/>
                <a:t>3	</a:t>
              </a:r>
              <a:r>
                <a:rPr lang="fr-FR" b="1" i="1"/>
                <a:t>s</a:t>
              </a:r>
              <a:r>
                <a:rPr lang="fr-FR" b="1" baseline="-25000"/>
                <a:t>4	</a:t>
              </a:r>
              <a:r>
                <a:rPr lang="fr-FR" b="1" i="1"/>
                <a:t>s</a:t>
              </a:r>
              <a:r>
                <a:rPr lang="fr-FR" b="1" baseline="-25000"/>
                <a:t>5	</a:t>
              </a:r>
              <a:r>
                <a:rPr lang="fr-FR" b="1" i="1"/>
                <a:t>s</a:t>
              </a:r>
              <a:r>
                <a:rPr lang="fr-FR" b="1" baseline="-25000"/>
                <a:t>6 </a:t>
              </a:r>
            </a:p>
            <a:p>
              <a:pPr algn="l">
                <a:tabLst>
                  <a:tab pos="481013" algn="l"/>
                  <a:tab pos="854075" algn="l"/>
                  <a:tab pos="1236663" algn="l"/>
                  <a:tab pos="1620838" algn="l"/>
                  <a:tab pos="2003425" algn="l"/>
                  <a:tab pos="2386013" algn="l"/>
                </a:tabLst>
              </a:pPr>
              <a:endParaRPr lang="fr-FR" sz="1000" b="1" baseline="-25000"/>
            </a:p>
            <a:p>
              <a:pPr algn="l">
                <a:tabLst>
                  <a:tab pos="481013" algn="l"/>
                  <a:tab pos="854075" algn="l"/>
                  <a:tab pos="1236663" algn="l"/>
                  <a:tab pos="1620838" algn="l"/>
                  <a:tab pos="2003425" algn="l"/>
                  <a:tab pos="2386013" algn="l"/>
                </a:tabLst>
              </a:pPr>
              <a:r>
                <a:rPr lang="fr-FR" b="1" i="1"/>
                <a:t>p</a:t>
              </a:r>
              <a:r>
                <a:rPr lang="fr-FR" b="1" baseline="-25000"/>
                <a:t>1	</a:t>
              </a:r>
              <a:r>
                <a:rPr lang="fr-FR"/>
                <a:t>1	1	1	1	0	0</a:t>
              </a:r>
            </a:p>
            <a:p>
              <a:pPr algn="l">
                <a:tabLst>
                  <a:tab pos="481013" algn="l"/>
                  <a:tab pos="854075" algn="l"/>
                  <a:tab pos="1236663" algn="l"/>
                  <a:tab pos="1620838" algn="l"/>
                  <a:tab pos="2003425" algn="l"/>
                  <a:tab pos="2386013" algn="l"/>
                </a:tabLst>
              </a:pPr>
              <a:r>
                <a:rPr lang="fr-FR" b="1" i="1"/>
                <a:t>p</a:t>
              </a:r>
              <a:r>
                <a:rPr lang="fr-FR" b="1" baseline="-25000"/>
                <a:t>2</a:t>
              </a:r>
              <a:r>
                <a:rPr lang="fr-FR"/>
                <a:t>	0	0	0	0	1	1</a:t>
              </a:r>
              <a:endParaRPr lang="fr-FR" baseline="-25000"/>
            </a:p>
            <a:p>
              <a:pPr algn="l">
                <a:tabLst>
                  <a:tab pos="481013" algn="l"/>
                  <a:tab pos="854075" algn="l"/>
                  <a:tab pos="1236663" algn="l"/>
                  <a:tab pos="1620838" algn="l"/>
                  <a:tab pos="2003425" algn="l"/>
                  <a:tab pos="2386013" algn="l"/>
                </a:tabLst>
              </a:pPr>
              <a:r>
                <a:rPr lang="fr-FR" b="1" i="1"/>
                <a:t>p</a:t>
              </a:r>
              <a:r>
                <a:rPr lang="fr-FR" b="1" baseline="-25000"/>
                <a:t>3</a:t>
              </a:r>
              <a:r>
                <a:rPr lang="fr-FR" baseline="-25000"/>
                <a:t>	</a:t>
              </a:r>
              <a:r>
                <a:rPr lang="fr-FR"/>
                <a:t>0	0	1	0	1   0</a:t>
              </a:r>
              <a:endParaRPr lang="fr-FR" baseline="-25000"/>
            </a:p>
            <a:p>
              <a:pPr algn="l">
                <a:tabLst>
                  <a:tab pos="481013" algn="l"/>
                  <a:tab pos="854075" algn="l"/>
                  <a:tab pos="1236663" algn="l"/>
                  <a:tab pos="1620838" algn="l"/>
                  <a:tab pos="2003425" algn="l"/>
                  <a:tab pos="2386013" algn="l"/>
                </a:tabLst>
              </a:pPr>
              <a:r>
                <a:rPr lang="fr-FR" b="1" i="1"/>
                <a:t>p</a:t>
              </a:r>
              <a:r>
                <a:rPr lang="fr-FR" b="1" baseline="-25000"/>
                <a:t>4</a:t>
              </a:r>
              <a:r>
                <a:rPr lang="fr-FR"/>
                <a:t>	0	1	0	0	0   1</a:t>
              </a:r>
              <a:endParaRPr lang="fr-FR" baseline="-25000"/>
            </a:p>
          </p:txBody>
        </p:sp>
        <p:sp>
          <p:nvSpPr>
            <p:cNvPr id="61450" name="Line 14"/>
            <p:cNvSpPr>
              <a:spLocks noChangeShapeType="1"/>
            </p:cNvSpPr>
            <p:nvPr/>
          </p:nvSpPr>
          <p:spPr bwMode="auto">
            <a:xfrm>
              <a:off x="1903" y="814"/>
              <a:ext cx="7" cy="1262"/>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61451" name="Line 15"/>
            <p:cNvSpPr>
              <a:spLocks noChangeShapeType="1"/>
            </p:cNvSpPr>
            <p:nvPr/>
          </p:nvSpPr>
          <p:spPr bwMode="auto">
            <a:xfrm>
              <a:off x="1662" y="1110"/>
              <a:ext cx="1910" cy="7"/>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grpSp>
      <p:sp>
        <p:nvSpPr>
          <p:cNvPr id="61448" name="Rectangle 10"/>
          <p:cNvSpPr>
            <a:spLocks noChangeArrowheads="1"/>
          </p:cNvSpPr>
          <p:nvPr/>
        </p:nvSpPr>
        <p:spPr bwMode="auto">
          <a:xfrm>
            <a:off x="5545138" y="3675063"/>
            <a:ext cx="4672012" cy="8318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anchor="ctr">
            <a:spAutoFit/>
          </a:bodyPr>
          <a:lstStyle/>
          <a:p>
            <a:pPr algn="l">
              <a:tabLst>
                <a:tab pos="2474913" algn="l"/>
                <a:tab pos="2759075" algn="l"/>
              </a:tabLst>
            </a:pPr>
            <a:r>
              <a:rPr lang="en-US" i="1"/>
              <a:t>p</a:t>
            </a:r>
            <a:r>
              <a:rPr lang="en-US" baseline="-25000"/>
              <a:t>1</a:t>
            </a:r>
            <a:r>
              <a:rPr lang="en-US" i="1" baseline="-25000"/>
              <a:t>    </a:t>
            </a:r>
            <a:r>
              <a:rPr lang="en-US"/>
              <a:t>({AND, OR} ; {JMP,ADD})</a:t>
            </a:r>
          </a:p>
          <a:p>
            <a:pPr algn="l">
              <a:tabLst>
                <a:tab pos="2474913" algn="l"/>
                <a:tab pos="2759075" algn="l"/>
              </a:tabLst>
            </a:pPr>
            <a:r>
              <a:rPr lang="en-US" i="1"/>
              <a:t>p</a:t>
            </a:r>
            <a:r>
              <a:rPr lang="en-US" baseline="-25000"/>
              <a:t>2</a:t>
            </a:r>
            <a:r>
              <a:rPr lang="en-US" i="1" baseline="-25000"/>
              <a:t>    </a:t>
            </a:r>
            <a:r>
              <a:rPr lang="en-US"/>
              <a:t>({OR,JMP}   ; {AND,ADD})</a:t>
            </a:r>
          </a:p>
        </p:txBody>
      </p:sp>
      <p:sp>
        <p:nvSpPr>
          <p:cNvPr id="16" name="Rectangle 15"/>
          <p:cNvSpPr/>
          <p:nvPr/>
        </p:nvSpPr>
        <p:spPr>
          <a:xfrm rot="5400000">
            <a:off x="4219636" y="5173156"/>
            <a:ext cx="2316012" cy="276999"/>
          </a:xfrm>
          <a:prstGeom prst="rect">
            <a:avLst/>
          </a:prstGeom>
        </p:spPr>
        <p:txBody>
          <a:bodyPr wrap="square">
            <a:spAutoFit/>
          </a:bodyPr>
          <a:lstStyle/>
          <a:p>
            <a:pPr lvl="1">
              <a:lnSpc>
                <a:spcPct val="100000"/>
              </a:lnSpc>
            </a:pPr>
            <a:r>
              <a:rPr lang="fr-FR" sz="1200" dirty="0">
                <a:solidFill>
                  <a:schemeClr val="tx2"/>
                </a:solidFill>
                <a:latin typeface="Arial"/>
                <a:cs typeface="Arial"/>
              </a:rPr>
              <a:t>AND   OR   JMP   ADD</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Remarks</a:t>
            </a:r>
          </a:p>
        </p:txBody>
      </p:sp>
      <p:sp>
        <p:nvSpPr>
          <p:cNvPr id="3" name="Content Placeholder 2"/>
          <p:cNvSpPr>
            <a:spLocks noGrp="1"/>
          </p:cNvSpPr>
          <p:nvPr>
            <p:ph idx="1"/>
          </p:nvPr>
        </p:nvSpPr>
        <p:spPr/>
        <p:txBody>
          <a:bodyPr/>
          <a:lstStyle/>
          <a:p>
            <a:r>
              <a:rPr lang="en-US" dirty="0"/>
              <a:t>Satisfying all encoding constraints may require more than the minimum number of bits </a:t>
            </a:r>
            <a:r>
              <a:rPr lang="en-US" i="1" dirty="0"/>
              <a:t>Log</a:t>
            </a:r>
            <a:r>
              <a:rPr lang="en-US" i="1" baseline="-25000" dirty="0"/>
              <a:t>2</a:t>
            </a:r>
            <a:r>
              <a:rPr lang="en-US" i="1" dirty="0"/>
              <a:t> n</a:t>
            </a:r>
            <a:r>
              <a:rPr lang="en-US" dirty="0"/>
              <a:t>  for </a:t>
            </a:r>
            <a:r>
              <a:rPr lang="en-US" i="1" dirty="0"/>
              <a:t>n</a:t>
            </a:r>
            <a:r>
              <a:rPr lang="en-US" dirty="0"/>
              <a:t> symbols</a:t>
            </a:r>
          </a:p>
          <a:p>
            <a:r>
              <a:rPr lang="en-US" dirty="0"/>
              <a:t>1-hot encoding satisfies all possible constraint sets, </a:t>
            </a:r>
            <a:br>
              <a:rPr lang="en-US" dirty="0"/>
            </a:br>
            <a:r>
              <a:rPr lang="en-US" dirty="0"/>
              <a:t>but </a:t>
            </a:r>
            <a:r>
              <a:rPr lang="en-US" i="1" dirty="0"/>
              <a:t>n</a:t>
            </a:r>
            <a:r>
              <a:rPr lang="en-US" dirty="0"/>
              <a:t> bits are needed</a:t>
            </a:r>
          </a:p>
          <a:p>
            <a:r>
              <a:rPr lang="en-US" dirty="0"/>
              <a:t>Trade-off is possible between coding length and constraint satisfaction, that then relates to </a:t>
            </a:r>
            <a:r>
              <a:rPr lang="en-US" dirty="0" err="1"/>
              <a:t>minimality</a:t>
            </a:r>
            <a:r>
              <a:rPr lang="en-US" dirty="0"/>
              <a:t> of the cover</a:t>
            </a:r>
          </a:p>
        </p:txBody>
      </p:sp>
      <p:sp>
        <p:nvSpPr>
          <p:cNvPr id="4" name="Footer Placeholder 3"/>
          <p:cNvSpPr>
            <a:spLocks noGrp="1"/>
          </p:cNvSpPr>
          <p:nvPr>
            <p:ph type="ftr" sz="quarter" idx="10"/>
          </p:nvPr>
        </p:nvSpPr>
        <p:spPr/>
        <p:txBody>
          <a:bodyPr/>
          <a:lstStyle/>
          <a:p>
            <a:pPr>
              <a:defRPr/>
            </a:pPr>
            <a:r>
              <a:rPr lang="en-US"/>
              <a:t>(c)  Giovanni De Micheli</a:t>
            </a:r>
          </a:p>
        </p:txBody>
      </p:sp>
      <p:sp>
        <p:nvSpPr>
          <p:cNvPr id="5" name="Slide Number Placeholder 4"/>
          <p:cNvSpPr>
            <a:spLocks noGrp="1"/>
          </p:cNvSpPr>
          <p:nvPr>
            <p:ph type="sldNum" sz="quarter" idx="11"/>
          </p:nvPr>
        </p:nvSpPr>
        <p:spPr/>
        <p:txBody>
          <a:bodyPr/>
          <a:lstStyle/>
          <a:p>
            <a:fld id="{752A7A36-F9EE-2547-8454-90827F7ED276}" type="slidenum">
              <a:rPr lang="en-US" smtClean="0"/>
              <a:pPr/>
              <a:t>25</a:t>
            </a:fld>
            <a:endParaRPr lang="en-US"/>
          </a:p>
        </p:txBody>
      </p:sp>
    </p:spTree>
    <p:extLst>
      <p:ext uri="{BB962C8B-B14F-4D97-AF65-F5344CB8AC3E}">
        <p14:creationId xmlns:p14="http://schemas.microsoft.com/office/powerpoint/2010/main" val="27234779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en-US" sz="1400"/>
              <a:t>(c)  Giovanni De Micheli</a:t>
            </a:r>
          </a:p>
        </p:txBody>
      </p:sp>
      <p:sp>
        <p:nvSpPr>
          <p:cNvPr id="63491"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B8A5375C-4A55-714E-B2CC-228211E4268F}" type="slidenum">
              <a:rPr lang="en-US" sz="1400"/>
              <a:pPr/>
              <a:t>26</a:t>
            </a:fld>
            <a:endParaRPr lang="en-US" sz="1400"/>
          </a:p>
        </p:txBody>
      </p:sp>
      <p:sp>
        <p:nvSpPr>
          <p:cNvPr id="63492"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Heuristic encoding</a:t>
            </a:r>
          </a:p>
        </p:txBody>
      </p:sp>
      <p:sp>
        <p:nvSpPr>
          <p:cNvPr id="63493" name="Rectangle 3"/>
          <p:cNvSpPr>
            <a:spLocks noGrp="1" noChangeArrowheads="1"/>
          </p:cNvSpPr>
          <p:nvPr>
            <p:ph type="body" idx="1"/>
          </p:nvPr>
        </p:nvSpPr>
        <p:spPr>
          <a:xfrm>
            <a:off x="228600" y="1079500"/>
            <a:ext cx="8699500" cy="5403850"/>
          </a:xfrm>
        </p:spPr>
        <p:txBody>
          <a:bodyPr/>
          <a:lstStyle/>
          <a:p>
            <a:pPr>
              <a:lnSpc>
                <a:spcPct val="115000"/>
              </a:lnSpc>
            </a:pPr>
            <a:r>
              <a:rPr lang="en-US" dirty="0">
                <a:latin typeface="Arial Narrow" charset="0"/>
                <a:ea typeface="ＭＳ Ｐゴシック" charset="0"/>
                <a:cs typeface="ＭＳ Ｐゴシック" charset="0"/>
              </a:rPr>
              <a:t>Determine dichotomies of rows of </a:t>
            </a:r>
            <a:r>
              <a:rPr lang="en-US" dirty="0">
                <a:solidFill>
                  <a:schemeClr val="bg2"/>
                </a:solidFill>
                <a:latin typeface="Arial Narrow" charset="0"/>
                <a:ea typeface="ＭＳ Ｐゴシック" charset="0"/>
                <a:cs typeface="ＭＳ Ｐゴシック" charset="0"/>
              </a:rPr>
              <a:t>A</a:t>
            </a:r>
            <a:endParaRPr lang="en-US" dirty="0">
              <a:latin typeface="Arial Narrow" charset="0"/>
              <a:ea typeface="ＭＳ Ｐゴシック" charset="0"/>
              <a:cs typeface="ＭＳ Ｐゴシック" charset="0"/>
            </a:endParaRPr>
          </a:p>
          <a:p>
            <a:pPr>
              <a:lnSpc>
                <a:spcPct val="115000"/>
              </a:lnSpc>
            </a:pPr>
            <a:r>
              <a:rPr lang="en-US" dirty="0">
                <a:latin typeface="Arial Narrow" charset="0"/>
                <a:ea typeface="ＭＳ Ｐゴシック" charset="0"/>
                <a:cs typeface="ＭＳ Ｐゴシック" charset="0"/>
              </a:rPr>
              <a:t>Column-based encoding:</a:t>
            </a:r>
          </a:p>
          <a:p>
            <a:pPr lvl="1">
              <a:lnSpc>
                <a:spcPct val="100000"/>
              </a:lnSpc>
            </a:pPr>
            <a:r>
              <a:rPr lang="en-US" dirty="0">
                <a:latin typeface="Arial Narrow" charset="0"/>
                <a:ea typeface="ＭＳ Ｐゴシック" charset="0"/>
              </a:rPr>
              <a:t>Construct </a:t>
            </a:r>
            <a:r>
              <a:rPr lang="en-US" dirty="0">
                <a:solidFill>
                  <a:schemeClr val="bg2"/>
                </a:solidFill>
                <a:latin typeface="Arial Narrow" charset="0"/>
                <a:ea typeface="ＭＳ Ｐゴシック" charset="0"/>
              </a:rPr>
              <a:t>E</a:t>
            </a:r>
            <a:r>
              <a:rPr lang="en-US" dirty="0">
                <a:latin typeface="Arial Narrow" charset="0"/>
                <a:ea typeface="ＭＳ Ｐゴシック" charset="0"/>
              </a:rPr>
              <a:t> column by column</a:t>
            </a:r>
          </a:p>
          <a:p>
            <a:pPr>
              <a:lnSpc>
                <a:spcPct val="115000"/>
              </a:lnSpc>
            </a:pPr>
            <a:r>
              <a:rPr lang="en-US" dirty="0">
                <a:latin typeface="Arial Narrow" charset="0"/>
                <a:ea typeface="ＭＳ Ｐゴシック" charset="0"/>
                <a:cs typeface="ＭＳ Ｐゴシック" charset="0"/>
              </a:rPr>
              <a:t>Iterate:</a:t>
            </a:r>
          </a:p>
          <a:p>
            <a:pPr lvl="1">
              <a:lnSpc>
                <a:spcPct val="100000"/>
              </a:lnSpc>
            </a:pPr>
            <a:r>
              <a:rPr lang="en-US" dirty="0">
                <a:latin typeface="Arial Narrow" charset="0"/>
                <a:ea typeface="ＭＳ Ｐゴシック" charset="0"/>
              </a:rPr>
              <a:t>Determine maximum compatible set of dichotomies</a:t>
            </a:r>
          </a:p>
          <a:p>
            <a:pPr lvl="1">
              <a:lnSpc>
                <a:spcPct val="100000"/>
              </a:lnSpc>
            </a:pPr>
            <a:r>
              <a:rPr lang="en-US" dirty="0">
                <a:latin typeface="Arial Narrow" charset="0"/>
                <a:ea typeface="ＭＳ Ｐゴシック" charset="0"/>
              </a:rPr>
              <a:t>Find a compatible encoding</a:t>
            </a:r>
          </a:p>
          <a:p>
            <a:pPr lvl="1">
              <a:lnSpc>
                <a:spcPct val="100000"/>
              </a:lnSpc>
            </a:pPr>
            <a:r>
              <a:rPr lang="en-US" dirty="0">
                <a:latin typeface="Arial Narrow" charset="0"/>
                <a:ea typeface="ＭＳ Ｐゴシック" charset="0"/>
              </a:rPr>
              <a:t>Use it as column of </a:t>
            </a:r>
            <a:r>
              <a:rPr lang="en-US" dirty="0">
                <a:solidFill>
                  <a:schemeClr val="bg2"/>
                </a:solidFill>
                <a:latin typeface="Arial Narrow" charset="0"/>
                <a:ea typeface="ＭＳ Ｐゴシック" charset="0"/>
              </a:rPr>
              <a:t>E</a:t>
            </a:r>
            <a:endParaRPr lang="en-US" dirty="0">
              <a:latin typeface="Arial Narrow" charset="0"/>
              <a:ea typeface="ＭＳ Ｐゴシック" charset="0"/>
            </a:endParaRPr>
          </a:p>
          <a:p>
            <a:pPr lvl="2">
              <a:lnSpc>
                <a:spcPct val="80000"/>
              </a:lnSpc>
            </a:pPr>
            <a:endParaRPr lang="en-US" dirty="0">
              <a:latin typeface="Arial Narrow" charset="0"/>
              <a:ea typeface="ＭＳ Ｐゴシック" charset="0"/>
              <a:sym typeface="Symbol"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en-US" sz="1400"/>
              <a:t>(c)  Giovanni De Micheli</a:t>
            </a:r>
          </a:p>
        </p:txBody>
      </p:sp>
      <p:sp>
        <p:nvSpPr>
          <p:cNvPr id="65539"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1086C05D-16E2-524E-B223-3254899D14E4}" type="slidenum">
              <a:rPr lang="en-US" sz="1400"/>
              <a:pPr/>
              <a:t>27</a:t>
            </a:fld>
            <a:endParaRPr lang="en-US" sz="1400"/>
          </a:p>
        </p:txBody>
      </p:sp>
      <p:sp>
        <p:nvSpPr>
          <p:cNvPr id="65540"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Example</a:t>
            </a:r>
          </a:p>
        </p:txBody>
      </p:sp>
      <p:sp>
        <p:nvSpPr>
          <p:cNvPr id="65541" name="Rectangle 3"/>
          <p:cNvSpPr>
            <a:spLocks noGrp="1" noChangeArrowheads="1"/>
          </p:cNvSpPr>
          <p:nvPr>
            <p:ph type="body" idx="1"/>
          </p:nvPr>
        </p:nvSpPr>
        <p:spPr>
          <a:xfrm>
            <a:off x="228600" y="1079500"/>
            <a:ext cx="8699500" cy="5403850"/>
          </a:xfrm>
        </p:spPr>
        <p:txBody>
          <a:bodyPr/>
          <a:lstStyle/>
          <a:p>
            <a:pPr>
              <a:lnSpc>
                <a:spcPct val="115000"/>
              </a:lnSpc>
            </a:pPr>
            <a:r>
              <a:rPr lang="en-US" dirty="0">
                <a:latin typeface="Arial Narrow" charset="0"/>
                <a:ea typeface="ＭＳ Ｐゴシック" charset="0"/>
                <a:cs typeface="ＭＳ Ｐゴシック" charset="0"/>
              </a:rPr>
              <a:t>Dichotomies</a:t>
            </a:r>
          </a:p>
          <a:p>
            <a:pPr>
              <a:lnSpc>
                <a:spcPct val="115000"/>
              </a:lnSpc>
            </a:pPr>
            <a:endParaRPr lang="en-US" dirty="0">
              <a:latin typeface="Arial Narrow" charset="0"/>
              <a:ea typeface="ＭＳ Ｐゴシック" charset="0"/>
              <a:cs typeface="ＭＳ Ｐゴシック" charset="0"/>
            </a:endParaRPr>
          </a:p>
          <a:p>
            <a:pPr>
              <a:lnSpc>
                <a:spcPct val="115000"/>
              </a:lnSpc>
            </a:pPr>
            <a:endParaRPr lang="en-US" sz="2400" kern="1200" dirty="0">
              <a:latin typeface="Arial Narrow" charset="0"/>
              <a:ea typeface="ＭＳ Ｐゴシック" charset="0"/>
              <a:cs typeface="ＭＳ Ｐゴシック" charset="0"/>
            </a:endParaRPr>
          </a:p>
          <a:p>
            <a:pPr lvl="1">
              <a:lnSpc>
                <a:spcPct val="115000"/>
              </a:lnSpc>
            </a:pPr>
            <a:endParaRPr lang="en-US" dirty="0">
              <a:latin typeface="Arial Narrow" charset="0"/>
              <a:ea typeface="ＭＳ Ｐゴシック" charset="0"/>
            </a:endParaRPr>
          </a:p>
          <a:p>
            <a:pPr>
              <a:lnSpc>
                <a:spcPct val="115000"/>
              </a:lnSpc>
            </a:pPr>
            <a:r>
              <a:rPr lang="en-US" dirty="0">
                <a:latin typeface="Arial Narrow" charset="0"/>
                <a:ea typeface="ＭＳ Ｐゴシック" charset="0"/>
                <a:cs typeface="ＭＳ Ｐゴシック" charset="0"/>
              </a:rPr>
              <a:t>First two dichotomies are compatible</a:t>
            </a:r>
          </a:p>
          <a:p>
            <a:pPr>
              <a:lnSpc>
                <a:spcPct val="115000"/>
              </a:lnSpc>
            </a:pPr>
            <a:r>
              <a:rPr lang="en-US" dirty="0">
                <a:latin typeface="Arial Narrow" charset="0"/>
                <a:ea typeface="ＭＳ Ｐゴシック" charset="0"/>
                <a:cs typeface="ＭＳ Ｐゴシック" charset="0"/>
              </a:rPr>
              <a:t>Encoding column </a:t>
            </a:r>
            <a:r>
              <a:rPr lang="en-US" dirty="0">
                <a:solidFill>
                  <a:schemeClr val="tx2"/>
                </a:solidFill>
                <a:latin typeface="Arial Narrow" charset="0"/>
                <a:ea typeface="ＭＳ Ｐゴシック" charset="0"/>
                <a:cs typeface="ＭＳ Ｐゴシック" charset="0"/>
                <a:sym typeface="Symbol" charset="0"/>
              </a:rPr>
              <a:t>1100</a:t>
            </a:r>
            <a:r>
              <a:rPr lang="en-US" i="1" baseline="30000" dirty="0">
                <a:solidFill>
                  <a:schemeClr val="tx2"/>
                </a:solidFill>
                <a:latin typeface="Arial Narrow" charset="0"/>
                <a:ea typeface="ＭＳ Ｐゴシック" charset="0"/>
                <a:cs typeface="ＭＳ Ｐゴシック" charset="0"/>
              </a:rPr>
              <a:t>T</a:t>
            </a:r>
            <a:r>
              <a:rPr lang="en-US" dirty="0">
                <a:latin typeface="Arial Narrow" charset="0"/>
                <a:ea typeface="ＭＳ Ｐゴシック" charset="0"/>
                <a:cs typeface="ＭＳ Ｐゴシック" charset="0"/>
                <a:sym typeface="Symbol" charset="0"/>
              </a:rPr>
              <a:t> satisfies </a:t>
            </a:r>
            <a:r>
              <a:rPr lang="en-US" i="1" dirty="0">
                <a:solidFill>
                  <a:schemeClr val="tx2"/>
                </a:solidFill>
                <a:latin typeface="Arial Narrow" charset="0"/>
                <a:ea typeface="ＭＳ Ｐゴシック" charset="0"/>
                <a:cs typeface="ＭＳ Ｐゴシック" charset="0"/>
              </a:rPr>
              <a:t>d</a:t>
            </a:r>
            <a:r>
              <a:rPr lang="en-US" baseline="-25000" dirty="0">
                <a:solidFill>
                  <a:schemeClr val="tx2"/>
                </a:solidFill>
                <a:latin typeface="Arial Narrow" charset="0"/>
                <a:ea typeface="ＭＳ Ｐゴシック" charset="0"/>
                <a:cs typeface="ＭＳ Ｐゴシック" charset="0"/>
              </a:rPr>
              <a:t>1</a:t>
            </a:r>
            <a:r>
              <a:rPr lang="en-US" dirty="0">
                <a:solidFill>
                  <a:schemeClr val="tx2"/>
                </a:solidFill>
                <a:latin typeface="Arial Narrow" charset="0"/>
                <a:ea typeface="ＭＳ Ｐゴシック" charset="0"/>
                <a:cs typeface="ＭＳ Ｐゴシック" charset="0"/>
                <a:sym typeface="Symbol" charset="0"/>
              </a:rPr>
              <a:t>, </a:t>
            </a:r>
            <a:r>
              <a:rPr lang="en-US" i="1" dirty="0">
                <a:solidFill>
                  <a:schemeClr val="tx2"/>
                </a:solidFill>
                <a:latin typeface="Arial Narrow" charset="0"/>
                <a:ea typeface="ＭＳ Ｐゴシック" charset="0"/>
                <a:cs typeface="ＭＳ Ｐゴシック" charset="0"/>
              </a:rPr>
              <a:t>d</a:t>
            </a:r>
            <a:r>
              <a:rPr lang="en-US" baseline="-25000" dirty="0">
                <a:solidFill>
                  <a:schemeClr val="tx2"/>
                </a:solidFill>
                <a:latin typeface="Arial Narrow" charset="0"/>
                <a:ea typeface="ＭＳ Ｐゴシック" charset="0"/>
                <a:cs typeface="ＭＳ Ｐゴシック" charset="0"/>
              </a:rPr>
              <a:t>2</a:t>
            </a:r>
            <a:endParaRPr lang="en-US" dirty="0">
              <a:solidFill>
                <a:schemeClr val="tx2"/>
              </a:solidFill>
              <a:latin typeface="Arial Narrow" charset="0"/>
              <a:ea typeface="ＭＳ Ｐゴシック" charset="0"/>
              <a:cs typeface="ＭＳ Ｐゴシック" charset="0"/>
              <a:sym typeface="Symbol" charset="0"/>
            </a:endParaRPr>
          </a:p>
          <a:p>
            <a:pPr>
              <a:lnSpc>
                <a:spcPct val="115000"/>
              </a:lnSpc>
            </a:pPr>
            <a:r>
              <a:rPr lang="en-US" dirty="0">
                <a:latin typeface="Arial Narrow" charset="0"/>
                <a:ea typeface="ＭＳ Ｐゴシック" charset="0"/>
                <a:cs typeface="ＭＳ Ｐゴシック" charset="0"/>
                <a:sym typeface="Symbol" charset="0"/>
              </a:rPr>
              <a:t>Need to satisfy </a:t>
            </a:r>
            <a:r>
              <a:rPr lang="en-US" i="1" dirty="0">
                <a:solidFill>
                  <a:schemeClr val="tx2"/>
                </a:solidFill>
                <a:latin typeface="Arial Narrow" charset="0"/>
                <a:ea typeface="ＭＳ Ｐゴシック" charset="0"/>
                <a:cs typeface="ＭＳ Ｐゴシック" charset="0"/>
              </a:rPr>
              <a:t>d</a:t>
            </a:r>
            <a:r>
              <a:rPr lang="en-US" baseline="-25000" dirty="0">
                <a:solidFill>
                  <a:schemeClr val="tx2"/>
                </a:solidFill>
                <a:latin typeface="Arial Narrow" charset="0"/>
                <a:ea typeface="ＭＳ Ｐゴシック" charset="0"/>
                <a:cs typeface="ＭＳ Ｐゴシック" charset="0"/>
              </a:rPr>
              <a:t>3</a:t>
            </a:r>
            <a:endParaRPr lang="en-US" dirty="0">
              <a:solidFill>
                <a:schemeClr val="tx2"/>
              </a:solidFill>
              <a:latin typeface="Arial Narrow" charset="0"/>
              <a:ea typeface="ＭＳ Ｐゴシック" charset="0"/>
              <a:cs typeface="ＭＳ Ｐゴシック" charset="0"/>
              <a:sym typeface="Symbol" charset="0"/>
            </a:endParaRPr>
          </a:p>
          <a:p>
            <a:pPr>
              <a:lnSpc>
                <a:spcPct val="115000"/>
              </a:lnSpc>
            </a:pPr>
            <a:r>
              <a:rPr lang="en-US" dirty="0">
                <a:latin typeface="Arial Narrow" charset="0"/>
                <a:ea typeface="ＭＳ Ｐゴシック" charset="0"/>
                <a:cs typeface="ＭＳ Ｐゴシック" charset="0"/>
                <a:sym typeface="Symbol" charset="0"/>
              </a:rPr>
              <a:t>Second encoding column </a:t>
            </a:r>
            <a:r>
              <a:rPr lang="en-US" dirty="0">
                <a:solidFill>
                  <a:schemeClr val="tx2"/>
                </a:solidFill>
                <a:latin typeface="Arial Narrow" charset="0"/>
                <a:ea typeface="ＭＳ Ｐゴシック" charset="0"/>
                <a:cs typeface="ＭＳ Ｐゴシック" charset="0"/>
                <a:sym typeface="Symbol" charset="0"/>
              </a:rPr>
              <a:t>0110</a:t>
            </a:r>
            <a:r>
              <a:rPr lang="en-US" i="1" baseline="30000" dirty="0">
                <a:solidFill>
                  <a:schemeClr val="tx2"/>
                </a:solidFill>
                <a:latin typeface="Arial Narrow" charset="0"/>
                <a:ea typeface="ＭＳ Ｐゴシック" charset="0"/>
                <a:cs typeface="ＭＳ Ｐゴシック" charset="0"/>
              </a:rPr>
              <a:t>T</a:t>
            </a:r>
          </a:p>
        </p:txBody>
      </p:sp>
      <p:grpSp>
        <p:nvGrpSpPr>
          <p:cNvPr id="65542" name="Group 8"/>
          <p:cNvGrpSpPr>
            <a:grpSpLocks/>
          </p:cNvGrpSpPr>
          <p:nvPr/>
        </p:nvGrpSpPr>
        <p:grpSpPr bwMode="auto">
          <a:xfrm>
            <a:off x="2425700" y="1854200"/>
            <a:ext cx="4672013" cy="1244600"/>
            <a:chOff x="1528" y="1168"/>
            <a:chExt cx="2943" cy="784"/>
          </a:xfrm>
        </p:grpSpPr>
        <p:sp>
          <p:nvSpPr>
            <p:cNvPr id="65543" name="Rectangle 6"/>
            <p:cNvSpPr>
              <a:spLocks noChangeArrowheads="1"/>
            </p:cNvSpPr>
            <p:nvPr/>
          </p:nvSpPr>
          <p:spPr bwMode="auto">
            <a:xfrm>
              <a:off x="1528" y="1168"/>
              <a:ext cx="2943" cy="74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anchor="ctr">
              <a:spAutoFit/>
            </a:bodyPr>
            <a:lstStyle/>
            <a:p>
              <a:pPr algn="l">
                <a:tabLst>
                  <a:tab pos="2003425" algn="l"/>
                  <a:tab pos="2386013" algn="l"/>
                </a:tabLst>
              </a:pPr>
              <a:r>
                <a:rPr lang="en-US" i="1"/>
                <a:t>d</a:t>
              </a:r>
              <a:r>
                <a:rPr lang="en-US" baseline="-25000"/>
                <a:t>1</a:t>
              </a:r>
              <a:r>
                <a:rPr lang="en-US" i="1" baseline="-25000"/>
                <a:t>    </a:t>
              </a:r>
              <a:r>
                <a:rPr lang="en-US"/>
                <a:t>({AND, OR}	;	{JMP,ADD})</a:t>
              </a:r>
            </a:p>
            <a:p>
              <a:pPr algn="l">
                <a:tabLst>
                  <a:tab pos="2003425" algn="l"/>
                  <a:tab pos="2386013" algn="l"/>
                </a:tabLst>
              </a:pPr>
              <a:r>
                <a:rPr lang="en-US" i="1"/>
                <a:t>d</a:t>
              </a:r>
              <a:r>
                <a:rPr lang="en-US" baseline="-25000"/>
                <a:t>2</a:t>
              </a:r>
              <a:r>
                <a:rPr lang="en-US" i="1" baseline="-25000"/>
                <a:t>    </a:t>
              </a:r>
              <a:r>
                <a:rPr lang="en-US"/>
                <a:t>({JMP,ADD}	;	{AND,OR})</a:t>
              </a:r>
            </a:p>
            <a:p>
              <a:pPr algn="l">
                <a:tabLst>
                  <a:tab pos="2003425" algn="l"/>
                  <a:tab pos="2386013" algn="l"/>
                </a:tabLst>
              </a:pPr>
              <a:r>
                <a:rPr lang="en-US" i="1"/>
                <a:t>d</a:t>
              </a:r>
              <a:r>
                <a:rPr lang="en-US" baseline="-25000"/>
                <a:t>3</a:t>
              </a:r>
              <a:r>
                <a:rPr lang="en-US" i="1" baseline="-25000"/>
                <a:t>    </a:t>
              </a:r>
              <a:r>
                <a:rPr lang="en-US"/>
                <a:t>({OR, JMP}	;	{AND,ADD})</a:t>
              </a:r>
            </a:p>
          </p:txBody>
        </p:sp>
        <p:sp>
          <p:nvSpPr>
            <p:cNvPr id="65544" name="Line 7"/>
            <p:cNvSpPr>
              <a:spLocks noChangeShapeType="1"/>
            </p:cNvSpPr>
            <p:nvPr/>
          </p:nvSpPr>
          <p:spPr bwMode="auto">
            <a:xfrm>
              <a:off x="1787" y="1214"/>
              <a:ext cx="0" cy="738"/>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grpSp>
      <p:grpSp>
        <p:nvGrpSpPr>
          <p:cNvPr id="10" name="Group 8"/>
          <p:cNvGrpSpPr>
            <a:grpSpLocks/>
          </p:cNvGrpSpPr>
          <p:nvPr/>
        </p:nvGrpSpPr>
        <p:grpSpPr bwMode="auto">
          <a:xfrm>
            <a:off x="5935631" y="4302727"/>
            <a:ext cx="1920875" cy="1619250"/>
            <a:chOff x="2305" y="2385"/>
            <a:chExt cx="1210" cy="1020"/>
          </a:xfrm>
        </p:grpSpPr>
        <p:sp>
          <p:nvSpPr>
            <p:cNvPr id="11" name="Rectangle 9"/>
            <p:cNvSpPr>
              <a:spLocks noChangeArrowheads="1"/>
            </p:cNvSpPr>
            <p:nvPr/>
          </p:nvSpPr>
          <p:spPr bwMode="auto">
            <a:xfrm>
              <a:off x="3047" y="2416"/>
              <a:ext cx="205" cy="98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nchor="ctr">
              <a:spAutoFit/>
            </a:bodyPr>
            <a:lstStyle/>
            <a:p>
              <a:pPr algn="l"/>
              <a:r>
                <a:rPr lang="fr-FR" b="1" dirty="0">
                  <a:solidFill>
                    <a:srgbClr val="7030A0"/>
                  </a:solidFill>
                </a:rPr>
                <a:t>1</a:t>
              </a:r>
            </a:p>
            <a:p>
              <a:pPr algn="l"/>
              <a:r>
                <a:rPr lang="fr-FR" b="1" dirty="0">
                  <a:solidFill>
                    <a:srgbClr val="7030A0"/>
                  </a:solidFill>
                </a:rPr>
                <a:t>1</a:t>
              </a:r>
            </a:p>
            <a:p>
              <a:pPr algn="l"/>
              <a:r>
                <a:rPr lang="fr-FR" b="1" dirty="0">
                  <a:solidFill>
                    <a:srgbClr val="7030A0"/>
                  </a:solidFill>
                </a:rPr>
                <a:t>0</a:t>
              </a:r>
            </a:p>
            <a:p>
              <a:pPr algn="l"/>
              <a:r>
                <a:rPr lang="fr-FR" b="1" dirty="0">
                  <a:solidFill>
                    <a:srgbClr val="7030A0"/>
                  </a:solidFill>
                </a:rPr>
                <a:t>0</a:t>
              </a:r>
            </a:p>
          </p:txBody>
        </p:sp>
        <p:sp>
          <p:nvSpPr>
            <p:cNvPr id="12" name="AutoShape 10"/>
            <p:cNvSpPr>
              <a:spLocks/>
            </p:cNvSpPr>
            <p:nvPr/>
          </p:nvSpPr>
          <p:spPr bwMode="auto">
            <a:xfrm>
              <a:off x="2923" y="2391"/>
              <a:ext cx="104" cy="953"/>
            </a:xfrm>
            <a:prstGeom prst="leftBracket">
              <a:avLst>
                <a:gd name="adj" fmla="val 76362"/>
              </a:avLst>
            </a:prstGeom>
            <a:noFill/>
            <a:ln w="2540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13" name="AutoShape 11"/>
            <p:cNvSpPr>
              <a:spLocks/>
            </p:cNvSpPr>
            <p:nvPr/>
          </p:nvSpPr>
          <p:spPr bwMode="auto">
            <a:xfrm flipH="1">
              <a:off x="3432" y="2385"/>
              <a:ext cx="83" cy="960"/>
            </a:xfrm>
            <a:prstGeom prst="leftBracket">
              <a:avLst>
                <a:gd name="adj" fmla="val 96386"/>
              </a:avLst>
            </a:prstGeom>
            <a:noFill/>
            <a:ln w="2540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14" name="Rectangle 12"/>
            <p:cNvSpPr>
              <a:spLocks noChangeArrowheads="1"/>
            </p:cNvSpPr>
            <p:nvPr/>
          </p:nvSpPr>
          <p:spPr bwMode="auto">
            <a:xfrm>
              <a:off x="2305" y="2760"/>
              <a:ext cx="357"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nchor="ctr">
              <a:spAutoFit/>
            </a:bodyPr>
            <a:lstStyle/>
            <a:p>
              <a:r>
                <a:rPr lang="fr-FR" b="1" dirty="0"/>
                <a:t>E =</a:t>
              </a:r>
            </a:p>
          </p:txBody>
        </p:sp>
      </p:grpSp>
      <p:sp>
        <p:nvSpPr>
          <p:cNvPr id="15" name="Rectangle 9"/>
          <p:cNvSpPr>
            <a:spLocks noChangeArrowheads="1"/>
          </p:cNvSpPr>
          <p:nvPr/>
        </p:nvSpPr>
        <p:spPr bwMode="auto">
          <a:xfrm>
            <a:off x="7365302" y="4338843"/>
            <a:ext cx="325730" cy="156966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nchor="ctr">
            <a:spAutoFit/>
          </a:bodyPr>
          <a:lstStyle/>
          <a:p>
            <a:r>
              <a:rPr lang="fr-FR" b="1" dirty="0">
                <a:solidFill>
                  <a:srgbClr val="7030A0"/>
                </a:solidFill>
              </a:rPr>
              <a:t>0</a:t>
            </a:r>
          </a:p>
          <a:p>
            <a:r>
              <a:rPr lang="fr-FR" b="1" dirty="0">
                <a:solidFill>
                  <a:srgbClr val="7030A0"/>
                </a:solidFill>
              </a:rPr>
              <a:t>1</a:t>
            </a:r>
          </a:p>
          <a:p>
            <a:r>
              <a:rPr lang="fr-FR" b="1" dirty="0">
                <a:solidFill>
                  <a:srgbClr val="7030A0"/>
                </a:solidFill>
              </a:rPr>
              <a:t>1</a:t>
            </a:r>
          </a:p>
          <a:p>
            <a:r>
              <a:rPr lang="fr-FR" b="1" dirty="0">
                <a:solidFill>
                  <a:srgbClr val="7030A0"/>
                </a:solidFill>
              </a:rPr>
              <a:t>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5541">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5541">
                                            <p:txEl>
                                              <p:pRg st="7" end="7"/>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en-US" sz="1400"/>
              <a:t>(c)  Giovanni De Micheli</a:t>
            </a:r>
          </a:p>
        </p:txBody>
      </p:sp>
      <p:sp>
        <p:nvSpPr>
          <p:cNvPr id="67587"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C3D0F2AD-64E6-F643-B3AD-465E3989C70F}" type="slidenum">
              <a:rPr lang="en-US" sz="1400"/>
              <a:pPr/>
              <a:t>28</a:t>
            </a:fld>
            <a:endParaRPr lang="en-US" sz="1400"/>
          </a:p>
        </p:txBody>
      </p:sp>
      <p:sp>
        <p:nvSpPr>
          <p:cNvPr id="67588"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Output and mixed encoding</a:t>
            </a:r>
          </a:p>
        </p:txBody>
      </p:sp>
      <p:sp>
        <p:nvSpPr>
          <p:cNvPr id="1367043" name="Rectangle 3"/>
          <p:cNvSpPr>
            <a:spLocks noGrp="1" noChangeArrowheads="1"/>
          </p:cNvSpPr>
          <p:nvPr>
            <p:ph type="body" idx="1"/>
          </p:nvPr>
        </p:nvSpPr>
        <p:spPr>
          <a:xfrm>
            <a:off x="228600" y="1079500"/>
            <a:ext cx="8699500" cy="4252913"/>
          </a:xfrm>
        </p:spPr>
        <p:txBody>
          <a:bodyPr/>
          <a:lstStyle/>
          <a:p>
            <a:pPr>
              <a:lnSpc>
                <a:spcPct val="115000"/>
              </a:lnSpc>
            </a:pPr>
            <a:r>
              <a:rPr lang="en-US">
                <a:latin typeface="Arial Narrow" charset="0"/>
                <a:ea typeface="ＭＳ Ｐゴシック" charset="0"/>
                <a:cs typeface="ＭＳ Ｐゴシック" charset="0"/>
              </a:rPr>
              <a:t>Output encoding:</a:t>
            </a:r>
          </a:p>
          <a:p>
            <a:pPr lvl="1">
              <a:lnSpc>
                <a:spcPct val="115000"/>
              </a:lnSpc>
            </a:pPr>
            <a:r>
              <a:rPr lang="en-US">
                <a:latin typeface="Arial Narrow" charset="0"/>
                <a:ea typeface="ＭＳ Ｐゴシック" charset="0"/>
              </a:rPr>
              <a:t>Determine encoding of output symbols</a:t>
            </a:r>
          </a:p>
          <a:p>
            <a:pPr>
              <a:lnSpc>
                <a:spcPct val="115000"/>
              </a:lnSpc>
            </a:pPr>
            <a:r>
              <a:rPr lang="en-US">
                <a:latin typeface="Arial Narrow" charset="0"/>
                <a:ea typeface="ＭＳ Ｐゴシック" charset="0"/>
                <a:cs typeface="ＭＳ Ｐゴシック" charset="0"/>
              </a:rPr>
              <a:t>Mixed encoding:</a:t>
            </a:r>
          </a:p>
          <a:p>
            <a:pPr lvl="1">
              <a:lnSpc>
                <a:spcPct val="115000"/>
              </a:lnSpc>
            </a:pPr>
            <a:r>
              <a:rPr lang="en-US">
                <a:latin typeface="Arial Narrow" charset="0"/>
                <a:ea typeface="ＭＳ Ｐゴシック" charset="0"/>
              </a:rPr>
              <a:t>Determine both input and output encoding</a:t>
            </a:r>
          </a:p>
          <a:p>
            <a:pPr lvl="1">
              <a:lnSpc>
                <a:spcPct val="115000"/>
              </a:lnSpc>
            </a:pPr>
            <a:r>
              <a:rPr lang="en-US">
                <a:latin typeface="Arial Narrow" charset="0"/>
                <a:ea typeface="ＭＳ Ｐゴシック" charset="0"/>
              </a:rPr>
              <a:t>Examples</a:t>
            </a:r>
          </a:p>
          <a:p>
            <a:pPr lvl="2">
              <a:lnSpc>
                <a:spcPct val="115000"/>
              </a:lnSpc>
            </a:pPr>
            <a:r>
              <a:rPr lang="en-US">
                <a:latin typeface="Arial Narrow" charset="0"/>
                <a:ea typeface="ＭＳ Ｐゴシック" charset="0"/>
              </a:rPr>
              <a:t>Interconnected circuits</a:t>
            </a:r>
          </a:p>
          <a:p>
            <a:pPr lvl="2">
              <a:lnSpc>
                <a:spcPct val="115000"/>
              </a:lnSpc>
            </a:pPr>
            <a:r>
              <a:rPr lang="en-US">
                <a:latin typeface="Arial Narrow" charset="0"/>
                <a:ea typeface="ＭＳ Ｐゴシック" charset="0"/>
              </a:rPr>
              <a:t>Circuits with feedback</a:t>
            </a:r>
            <a:endParaRPr lang="en-US">
              <a:latin typeface="Arial Narrow" charset="0"/>
              <a:ea typeface="ＭＳ Ｐゴシック" charset="0"/>
              <a:sym typeface="Symbo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6704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6704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6704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6704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6704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en-US" sz="1400"/>
              <a:t>(c)  Giovanni De Micheli</a:t>
            </a:r>
          </a:p>
        </p:txBody>
      </p:sp>
      <p:sp>
        <p:nvSpPr>
          <p:cNvPr id="69635"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1D7ABE77-A4EC-7744-82A7-B41F701E5AE3}" type="slidenum">
              <a:rPr lang="en-US" sz="1400"/>
              <a:pPr/>
              <a:t>29</a:t>
            </a:fld>
            <a:endParaRPr lang="en-US" sz="1400"/>
          </a:p>
        </p:txBody>
      </p:sp>
      <p:sp>
        <p:nvSpPr>
          <p:cNvPr id="69636"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Example</a:t>
            </a:r>
          </a:p>
        </p:txBody>
      </p:sp>
      <p:grpSp>
        <p:nvGrpSpPr>
          <p:cNvPr id="69637" name="Group 16"/>
          <p:cNvGrpSpPr>
            <a:grpSpLocks/>
          </p:cNvGrpSpPr>
          <p:nvPr/>
        </p:nvGrpSpPr>
        <p:grpSpPr bwMode="auto">
          <a:xfrm>
            <a:off x="2389188" y="2036763"/>
            <a:ext cx="4530725" cy="3043237"/>
            <a:chOff x="1526" y="1600"/>
            <a:chExt cx="2854" cy="1917"/>
          </a:xfrm>
        </p:grpSpPr>
        <p:grpSp>
          <p:nvGrpSpPr>
            <p:cNvPr id="69638" name="Group 9"/>
            <p:cNvGrpSpPr>
              <a:grpSpLocks/>
            </p:cNvGrpSpPr>
            <p:nvPr/>
          </p:nvGrpSpPr>
          <p:grpSpPr bwMode="auto">
            <a:xfrm>
              <a:off x="1684" y="1600"/>
              <a:ext cx="2696" cy="1035"/>
              <a:chOff x="1684" y="1600"/>
              <a:chExt cx="2696" cy="1035"/>
            </a:xfrm>
          </p:grpSpPr>
          <p:sp>
            <p:nvSpPr>
              <p:cNvPr id="69645" name="Text Box 7"/>
              <p:cNvSpPr txBox="1">
                <a:spLocks noChangeArrowheads="1"/>
              </p:cNvSpPr>
              <p:nvPr/>
            </p:nvSpPr>
            <p:spPr bwMode="auto">
              <a:xfrm>
                <a:off x="2011" y="1963"/>
                <a:ext cx="2022"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nchor="ctr">
                <a:spAutoFit/>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pPr>
                  <a:spcBef>
                    <a:spcPct val="50000"/>
                  </a:spcBef>
                </a:pPr>
                <a:r>
                  <a:rPr lang="fr-FR" b="1"/>
                  <a:t>INSTRUCTION DECODER</a:t>
                </a:r>
              </a:p>
            </p:txBody>
          </p:sp>
          <p:sp>
            <p:nvSpPr>
              <p:cNvPr id="69646" name="Rectangle 8"/>
              <p:cNvSpPr>
                <a:spLocks noChangeArrowheads="1"/>
              </p:cNvSpPr>
              <p:nvPr/>
            </p:nvSpPr>
            <p:spPr bwMode="auto">
              <a:xfrm>
                <a:off x="1684" y="1600"/>
                <a:ext cx="2696" cy="1035"/>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grpSp>
        <p:sp>
          <p:nvSpPr>
            <p:cNvPr id="69639" name="Line 10"/>
            <p:cNvSpPr>
              <a:spLocks noChangeShapeType="1"/>
            </p:cNvSpPr>
            <p:nvPr/>
          </p:nvSpPr>
          <p:spPr bwMode="auto">
            <a:xfrm flipV="1">
              <a:off x="2055" y="2641"/>
              <a:ext cx="0" cy="518"/>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69640" name="Line 11"/>
            <p:cNvSpPr>
              <a:spLocks noChangeShapeType="1"/>
            </p:cNvSpPr>
            <p:nvPr/>
          </p:nvSpPr>
          <p:spPr bwMode="auto">
            <a:xfrm flipV="1">
              <a:off x="2855" y="2647"/>
              <a:ext cx="0" cy="518"/>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69641" name="Line 12"/>
            <p:cNvSpPr>
              <a:spLocks noChangeShapeType="1"/>
            </p:cNvSpPr>
            <p:nvPr/>
          </p:nvSpPr>
          <p:spPr bwMode="auto">
            <a:xfrm>
              <a:off x="3738" y="2655"/>
              <a:ext cx="0" cy="497"/>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69642" name="Text Box 13"/>
            <p:cNvSpPr txBox="1">
              <a:spLocks noChangeArrowheads="1"/>
            </p:cNvSpPr>
            <p:nvPr/>
          </p:nvSpPr>
          <p:spPr bwMode="auto">
            <a:xfrm>
              <a:off x="1526" y="3267"/>
              <a:ext cx="663" cy="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nchor="ctr">
              <a:spAutoFit/>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fr-FR" sz="2000" b="1"/>
                <a:t>ad-mode</a:t>
              </a:r>
            </a:p>
          </p:txBody>
        </p:sp>
        <p:sp>
          <p:nvSpPr>
            <p:cNvPr id="69643" name="Text Box 14"/>
            <p:cNvSpPr txBox="1">
              <a:spLocks noChangeArrowheads="1"/>
            </p:cNvSpPr>
            <p:nvPr/>
          </p:nvSpPr>
          <p:spPr bwMode="auto">
            <a:xfrm>
              <a:off x="2535" y="3267"/>
              <a:ext cx="626" cy="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nchor="ctr">
              <a:spAutoFit/>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fr-FR" sz="2000" b="1"/>
                <a:t>op-code</a:t>
              </a:r>
            </a:p>
          </p:txBody>
        </p:sp>
        <p:sp>
          <p:nvSpPr>
            <p:cNvPr id="69644" name="Text Box 15"/>
            <p:cNvSpPr txBox="1">
              <a:spLocks noChangeArrowheads="1"/>
            </p:cNvSpPr>
            <p:nvPr/>
          </p:nvSpPr>
          <p:spPr bwMode="auto">
            <a:xfrm>
              <a:off x="3448" y="3267"/>
              <a:ext cx="561" cy="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nchor="ctr">
              <a:spAutoFit/>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fr-FR" sz="2000" b="1"/>
                <a:t>control</a:t>
              </a: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en-US" sz="1400"/>
              <a:t>(c)  Giovanni De Micheli</a:t>
            </a:r>
          </a:p>
        </p:txBody>
      </p:sp>
      <p:sp>
        <p:nvSpPr>
          <p:cNvPr id="20483"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2EF87FE7-A34F-EB4E-AECE-4A93E5C99E62}" type="slidenum">
              <a:rPr lang="en-US" sz="1400"/>
              <a:pPr/>
              <a:t>3</a:t>
            </a:fld>
            <a:endParaRPr lang="en-US" sz="1400"/>
          </a:p>
        </p:txBody>
      </p:sp>
      <p:sp>
        <p:nvSpPr>
          <p:cNvPr id="20484"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Symbolic minimization</a:t>
            </a:r>
          </a:p>
        </p:txBody>
      </p:sp>
      <p:sp>
        <p:nvSpPr>
          <p:cNvPr id="1259523" name="Rectangle 3"/>
          <p:cNvSpPr>
            <a:spLocks noGrp="1" noChangeArrowheads="1"/>
          </p:cNvSpPr>
          <p:nvPr>
            <p:ph type="body" idx="1"/>
          </p:nvPr>
        </p:nvSpPr>
        <p:spPr>
          <a:xfrm>
            <a:off x="228600" y="963800"/>
            <a:ext cx="8915400" cy="5218112"/>
          </a:xfrm>
        </p:spPr>
        <p:txBody>
          <a:bodyPr/>
          <a:lstStyle/>
          <a:p>
            <a:r>
              <a:rPr lang="en-US" dirty="0">
                <a:latin typeface="Arial Narrow" charset="0"/>
                <a:ea typeface="ＭＳ Ｐゴシック" charset="0"/>
                <a:cs typeface="ＭＳ Ｐゴシック" charset="0"/>
              </a:rPr>
              <a:t>Minimize tables of</a:t>
            </a:r>
            <a:r>
              <a:rPr lang="en-US" i="1" dirty="0">
                <a:latin typeface="Arial Narrow" charset="0"/>
                <a:ea typeface="ＭＳ Ｐゴシック" charset="0"/>
                <a:cs typeface="ＭＳ Ｐゴシック" charset="0"/>
              </a:rPr>
              <a:t> symbols</a:t>
            </a:r>
            <a:r>
              <a:rPr lang="en-US" dirty="0">
                <a:latin typeface="Arial Narrow" charset="0"/>
                <a:ea typeface="ＭＳ Ｐゴシック" charset="0"/>
                <a:cs typeface="ＭＳ Ｐゴシック" charset="0"/>
              </a:rPr>
              <a:t> rather than binary tables</a:t>
            </a:r>
          </a:p>
          <a:p>
            <a:pPr lvl="1"/>
            <a:r>
              <a:rPr lang="en-US" dirty="0">
                <a:latin typeface="Arial Narrow" charset="0"/>
                <a:ea typeface="ＭＳ Ｐゴシック" charset="0"/>
                <a:cs typeface="ＭＳ Ｐゴシック" charset="0"/>
              </a:rPr>
              <a:t>Extension to </a:t>
            </a:r>
            <a:r>
              <a:rPr lang="en-US" dirty="0" err="1">
                <a:latin typeface="Arial Narrow" charset="0"/>
                <a:ea typeface="ＭＳ Ｐゴシック" charset="0"/>
                <a:cs typeface="ＭＳ Ｐゴシック" charset="0"/>
              </a:rPr>
              <a:t>bvi</a:t>
            </a:r>
            <a:r>
              <a:rPr lang="en-US" dirty="0">
                <a:latin typeface="Arial Narrow" charset="0"/>
                <a:ea typeface="ＭＳ Ｐゴシック" charset="0"/>
                <a:cs typeface="ＭＳ Ｐゴシック" charset="0"/>
              </a:rPr>
              <a:t> and mvi function minimization</a:t>
            </a:r>
          </a:p>
          <a:p>
            <a:r>
              <a:rPr lang="en-US" dirty="0">
                <a:latin typeface="Arial Narrow" charset="0"/>
                <a:ea typeface="ＭＳ Ｐゴシック" charset="0"/>
                <a:cs typeface="ＭＳ Ｐゴシック" charset="0"/>
              </a:rPr>
              <a:t>Applications:</a:t>
            </a:r>
          </a:p>
          <a:p>
            <a:pPr lvl="1"/>
            <a:r>
              <a:rPr lang="en-US" dirty="0">
                <a:latin typeface="Arial Narrow" charset="0"/>
                <a:ea typeface="ＭＳ Ｐゴシック" charset="0"/>
              </a:rPr>
              <a:t>Simplification of tables of symbols</a:t>
            </a:r>
          </a:p>
          <a:p>
            <a:pPr lvl="1"/>
            <a:r>
              <a:rPr lang="en-US" dirty="0">
                <a:latin typeface="Arial Narrow" charset="0"/>
                <a:ea typeface="ＭＳ Ｐゴシック" charset="0"/>
              </a:rPr>
              <a:t>Simplification of interconnected logic blocks</a:t>
            </a:r>
          </a:p>
          <a:p>
            <a:pPr lvl="1"/>
            <a:r>
              <a:rPr lang="en-US" dirty="0">
                <a:latin typeface="Arial Narrow" charset="0"/>
                <a:ea typeface="ＭＳ Ｐゴシック" charset="0"/>
              </a:rPr>
              <a:t>Encoding of  </a:t>
            </a:r>
            <a:r>
              <a:rPr lang="en-US" i="1" dirty="0">
                <a:latin typeface="Arial Narrow" charset="0"/>
                <a:ea typeface="ＭＳ Ｐゴシック" charset="0"/>
              </a:rPr>
              <a:t>finite-state machines</a:t>
            </a:r>
            <a:endParaRPr lang="en-US" dirty="0">
              <a:latin typeface="Arial Narrow" charset="0"/>
              <a:ea typeface="ＭＳ Ｐゴシック"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5952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5952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5952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5952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en-US" sz="1400"/>
              <a:t>(c)  Giovanni De Micheli</a:t>
            </a:r>
          </a:p>
        </p:txBody>
      </p:sp>
      <p:sp>
        <p:nvSpPr>
          <p:cNvPr id="71683"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CDA2E53B-A6B9-6045-A53D-E81AA1FB2B01}" type="slidenum">
              <a:rPr lang="en-US" sz="1400"/>
              <a:pPr/>
              <a:t>30</a:t>
            </a:fld>
            <a:endParaRPr lang="en-US" sz="1400"/>
          </a:p>
        </p:txBody>
      </p:sp>
      <p:sp>
        <p:nvSpPr>
          <p:cNvPr id="71684"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Example</a:t>
            </a:r>
          </a:p>
        </p:txBody>
      </p:sp>
      <p:grpSp>
        <p:nvGrpSpPr>
          <p:cNvPr id="71685" name="Group 7"/>
          <p:cNvGrpSpPr>
            <a:grpSpLocks/>
          </p:cNvGrpSpPr>
          <p:nvPr/>
        </p:nvGrpSpPr>
        <p:grpSpPr bwMode="auto">
          <a:xfrm>
            <a:off x="706438" y="1751013"/>
            <a:ext cx="3255962" cy="1246187"/>
            <a:chOff x="1684" y="1600"/>
            <a:chExt cx="2696" cy="1035"/>
          </a:xfrm>
        </p:grpSpPr>
        <p:sp>
          <p:nvSpPr>
            <p:cNvPr id="71701" name="Text Box 8"/>
            <p:cNvSpPr txBox="1">
              <a:spLocks noChangeArrowheads="1"/>
            </p:cNvSpPr>
            <p:nvPr/>
          </p:nvSpPr>
          <p:spPr bwMode="auto">
            <a:xfrm>
              <a:off x="1693" y="1918"/>
              <a:ext cx="2658" cy="38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nchor="ctr">
              <a:spAutoFit/>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pPr>
                <a:spcBef>
                  <a:spcPct val="50000"/>
                </a:spcBef>
              </a:pPr>
              <a:r>
                <a:rPr lang="fr-FR" b="1"/>
                <a:t>INSTRUCTION DECODER</a:t>
              </a:r>
            </a:p>
          </p:txBody>
        </p:sp>
        <p:sp>
          <p:nvSpPr>
            <p:cNvPr id="71702" name="Rectangle 9"/>
            <p:cNvSpPr>
              <a:spLocks noChangeArrowheads="1"/>
            </p:cNvSpPr>
            <p:nvPr/>
          </p:nvSpPr>
          <p:spPr bwMode="auto">
            <a:xfrm>
              <a:off x="1684" y="1600"/>
              <a:ext cx="2696" cy="1035"/>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grpSp>
      <p:sp>
        <p:nvSpPr>
          <p:cNvPr id="71686" name="Line 10"/>
          <p:cNvSpPr>
            <a:spLocks noChangeShapeType="1"/>
          </p:cNvSpPr>
          <p:nvPr/>
        </p:nvSpPr>
        <p:spPr bwMode="auto">
          <a:xfrm flipV="1">
            <a:off x="1154113" y="3003550"/>
            <a:ext cx="0" cy="623888"/>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71687" name="Line 11"/>
          <p:cNvSpPr>
            <a:spLocks noChangeShapeType="1"/>
          </p:cNvSpPr>
          <p:nvPr/>
        </p:nvSpPr>
        <p:spPr bwMode="auto">
          <a:xfrm flipV="1">
            <a:off x="2120900" y="3011488"/>
            <a:ext cx="0" cy="623887"/>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71688" name="Text Box 13"/>
          <p:cNvSpPr txBox="1">
            <a:spLocks noChangeArrowheads="1"/>
          </p:cNvSpPr>
          <p:nvPr/>
        </p:nvSpPr>
        <p:spPr bwMode="auto">
          <a:xfrm>
            <a:off x="390525" y="3709988"/>
            <a:ext cx="1052513" cy="39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nchor="ctr">
            <a:spAutoFit/>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fr-FR" sz="2000" b="1"/>
              <a:t>ad-mode</a:t>
            </a:r>
          </a:p>
        </p:txBody>
      </p:sp>
      <p:sp>
        <p:nvSpPr>
          <p:cNvPr id="71689" name="Text Box 14"/>
          <p:cNvSpPr txBox="1">
            <a:spLocks noChangeArrowheads="1"/>
          </p:cNvSpPr>
          <p:nvPr/>
        </p:nvSpPr>
        <p:spPr bwMode="auto">
          <a:xfrm>
            <a:off x="1616075" y="3709988"/>
            <a:ext cx="993775" cy="39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nchor="ctr">
            <a:spAutoFit/>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fr-FR" sz="2000" b="1"/>
              <a:t>op-code</a:t>
            </a:r>
          </a:p>
        </p:txBody>
      </p:sp>
      <p:grpSp>
        <p:nvGrpSpPr>
          <p:cNvPr id="71690" name="Group 17"/>
          <p:cNvGrpSpPr>
            <a:grpSpLocks/>
          </p:cNvGrpSpPr>
          <p:nvPr/>
        </p:nvGrpSpPr>
        <p:grpSpPr bwMode="auto">
          <a:xfrm>
            <a:off x="5299075" y="1784350"/>
            <a:ext cx="3360738" cy="1211263"/>
            <a:chOff x="1684" y="1600"/>
            <a:chExt cx="2696" cy="1035"/>
          </a:xfrm>
        </p:grpSpPr>
        <p:sp>
          <p:nvSpPr>
            <p:cNvPr id="71699" name="Text Box 18"/>
            <p:cNvSpPr txBox="1">
              <a:spLocks noChangeArrowheads="1"/>
            </p:cNvSpPr>
            <p:nvPr/>
          </p:nvSpPr>
          <p:spPr bwMode="auto">
            <a:xfrm>
              <a:off x="2148" y="1912"/>
              <a:ext cx="1752" cy="39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nchor="ctr">
              <a:spAutoFit/>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pPr>
                <a:spcBef>
                  <a:spcPct val="50000"/>
                </a:spcBef>
              </a:pPr>
              <a:r>
                <a:rPr lang="fr-FR" b="1"/>
                <a:t>SECOND STAGE</a:t>
              </a:r>
            </a:p>
          </p:txBody>
        </p:sp>
        <p:sp>
          <p:nvSpPr>
            <p:cNvPr id="71700" name="Rectangle 19"/>
            <p:cNvSpPr>
              <a:spLocks noChangeArrowheads="1"/>
            </p:cNvSpPr>
            <p:nvPr/>
          </p:nvSpPr>
          <p:spPr bwMode="auto">
            <a:xfrm>
              <a:off x="1684" y="1600"/>
              <a:ext cx="2696" cy="1035"/>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grpSp>
      <p:sp>
        <p:nvSpPr>
          <p:cNvPr id="71691" name="Line 21"/>
          <p:cNvSpPr>
            <a:spLocks noChangeShapeType="1"/>
          </p:cNvSpPr>
          <p:nvPr/>
        </p:nvSpPr>
        <p:spPr bwMode="auto">
          <a:xfrm flipV="1">
            <a:off x="6757988" y="3009900"/>
            <a:ext cx="0" cy="604838"/>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71692" name="Line 22"/>
          <p:cNvSpPr>
            <a:spLocks noChangeShapeType="1"/>
          </p:cNvSpPr>
          <p:nvPr/>
        </p:nvSpPr>
        <p:spPr bwMode="auto">
          <a:xfrm>
            <a:off x="7859713" y="3019425"/>
            <a:ext cx="0" cy="581025"/>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71693" name="Text Box 24"/>
          <p:cNvSpPr txBox="1">
            <a:spLocks noChangeArrowheads="1"/>
          </p:cNvSpPr>
          <p:nvPr/>
        </p:nvSpPr>
        <p:spPr bwMode="auto">
          <a:xfrm>
            <a:off x="6362700" y="3683000"/>
            <a:ext cx="774700" cy="39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nchor="ctr">
            <a:spAutoFit/>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fr-FR" sz="2000" b="1"/>
              <a:t>select</a:t>
            </a:r>
          </a:p>
        </p:txBody>
      </p:sp>
      <p:sp>
        <p:nvSpPr>
          <p:cNvPr id="71694" name="Text Box 25"/>
          <p:cNvSpPr txBox="1">
            <a:spLocks noChangeArrowheads="1"/>
          </p:cNvSpPr>
          <p:nvPr/>
        </p:nvSpPr>
        <p:spPr bwMode="auto">
          <a:xfrm>
            <a:off x="7431088" y="3683000"/>
            <a:ext cx="831850" cy="39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nchor="ctr">
            <a:spAutoFit/>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fr-FR" sz="2000" b="1"/>
              <a:t>output</a:t>
            </a:r>
          </a:p>
        </p:txBody>
      </p:sp>
      <p:sp>
        <p:nvSpPr>
          <p:cNvPr id="71695" name="Line 28"/>
          <p:cNvSpPr>
            <a:spLocks noChangeShapeType="1"/>
          </p:cNvSpPr>
          <p:nvPr/>
        </p:nvSpPr>
        <p:spPr bwMode="auto">
          <a:xfrm>
            <a:off x="3371850" y="3000375"/>
            <a:ext cx="0" cy="449263"/>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71696" name="Line 29"/>
          <p:cNvSpPr>
            <a:spLocks noChangeShapeType="1"/>
          </p:cNvSpPr>
          <p:nvPr/>
        </p:nvSpPr>
        <p:spPr bwMode="auto">
          <a:xfrm>
            <a:off x="3371850" y="3459163"/>
            <a:ext cx="2419350" cy="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71697" name="Line 30"/>
          <p:cNvSpPr>
            <a:spLocks noChangeShapeType="1"/>
          </p:cNvSpPr>
          <p:nvPr/>
        </p:nvSpPr>
        <p:spPr bwMode="auto">
          <a:xfrm flipV="1">
            <a:off x="5791200" y="3000375"/>
            <a:ext cx="0" cy="458788"/>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71698" name="Text Box 31"/>
          <p:cNvSpPr txBox="1">
            <a:spLocks noChangeArrowheads="1"/>
          </p:cNvSpPr>
          <p:nvPr/>
        </p:nvSpPr>
        <p:spPr bwMode="auto">
          <a:xfrm>
            <a:off x="4103688" y="3748088"/>
            <a:ext cx="890587" cy="39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nchor="ctr">
            <a:spAutoFit/>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fr-FR" sz="2000" b="1"/>
              <a:t>control</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2162"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en-US" sz="1400"/>
              <a:t>(c)  Giovanni De Micheli</a:t>
            </a:r>
          </a:p>
        </p:txBody>
      </p:sp>
      <p:sp>
        <p:nvSpPr>
          <p:cNvPr id="92163"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3FCBF5AD-4B79-B643-BB33-E0F5F4D4BFCA}" type="slidenum">
              <a:rPr lang="en-US" sz="1400"/>
              <a:pPr/>
              <a:t>31</a:t>
            </a:fld>
            <a:endParaRPr lang="en-US" sz="1400"/>
          </a:p>
        </p:txBody>
      </p:sp>
      <p:sp>
        <p:nvSpPr>
          <p:cNvPr id="92164"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State encoding of </a:t>
            </a:r>
            <a:r>
              <a:rPr lang="en-US" i="1">
                <a:latin typeface="Arial Narrow" charset="0"/>
                <a:ea typeface="ＭＳ Ｐゴシック" charset="0"/>
                <a:cs typeface="ＭＳ Ｐゴシック" charset="0"/>
              </a:rPr>
              <a:t> finite-state machines</a:t>
            </a:r>
            <a:endParaRPr lang="en-US">
              <a:latin typeface="Arial Narrow" charset="0"/>
              <a:ea typeface="ＭＳ Ｐゴシック" charset="0"/>
              <a:cs typeface="ＭＳ Ｐゴシック" charset="0"/>
            </a:endParaRPr>
          </a:p>
        </p:txBody>
      </p:sp>
      <p:sp>
        <p:nvSpPr>
          <p:cNvPr id="1286147" name="Rectangle 3"/>
          <p:cNvSpPr>
            <a:spLocks noGrp="1" noChangeArrowheads="1"/>
          </p:cNvSpPr>
          <p:nvPr>
            <p:ph type="body" idx="1"/>
          </p:nvPr>
        </p:nvSpPr>
        <p:spPr/>
        <p:txBody>
          <a:bodyPr/>
          <a:lstStyle/>
          <a:p>
            <a:r>
              <a:rPr lang="en-US">
                <a:latin typeface="Arial Narrow" charset="0"/>
                <a:ea typeface="ＭＳ Ｐゴシック" charset="0"/>
                <a:cs typeface="ＭＳ Ｐゴシック" charset="0"/>
              </a:rPr>
              <a:t>Given a state table of a  </a:t>
            </a:r>
            <a:r>
              <a:rPr lang="en-US" i="1">
                <a:latin typeface="Arial Narrow" charset="0"/>
                <a:ea typeface="ＭＳ Ｐゴシック" charset="0"/>
                <a:cs typeface="ＭＳ Ｐゴシック" charset="0"/>
              </a:rPr>
              <a:t>finite-state machine:</a:t>
            </a:r>
            <a:endParaRPr lang="en-US">
              <a:latin typeface="Arial Narrow" charset="0"/>
              <a:ea typeface="ＭＳ Ｐゴシック" charset="0"/>
              <a:cs typeface="ＭＳ Ｐゴシック" charset="0"/>
            </a:endParaRPr>
          </a:p>
          <a:p>
            <a:pPr lvl="1"/>
            <a:r>
              <a:rPr lang="en-US">
                <a:latin typeface="Arial Narrow" charset="0"/>
                <a:ea typeface="ＭＳ Ｐゴシック" charset="0"/>
              </a:rPr>
              <a:t>With symbols representing</a:t>
            </a:r>
          </a:p>
          <a:p>
            <a:pPr lvl="2"/>
            <a:r>
              <a:rPr lang="en-US">
                <a:latin typeface="Arial Narrow" charset="0"/>
                <a:ea typeface="ＭＳ Ｐゴシック" charset="0"/>
              </a:rPr>
              <a:t>present-states</a:t>
            </a:r>
          </a:p>
          <a:p>
            <a:pPr lvl="2"/>
            <a:r>
              <a:rPr lang="en-US">
                <a:latin typeface="Arial Narrow" charset="0"/>
                <a:ea typeface="ＭＳ Ｐゴシック" charset="0"/>
              </a:rPr>
              <a:t>next-states</a:t>
            </a:r>
          </a:p>
          <a:p>
            <a:r>
              <a:rPr lang="en-US">
                <a:latin typeface="Arial Narrow" charset="0"/>
                <a:ea typeface="ＭＳ Ｐゴシック" charset="0"/>
                <a:cs typeface="ＭＳ Ｐゴシック" charset="0"/>
              </a:rPr>
              <a:t>Find a consistent encoding of the states</a:t>
            </a:r>
            <a:r>
              <a:rPr lang="en-US">
                <a:solidFill>
                  <a:schemeClr val="bg2"/>
                </a:solidFill>
                <a:latin typeface="Arial Narrow" charset="0"/>
                <a:ea typeface="ＭＳ Ｐゴシック" charset="0"/>
                <a:cs typeface="ＭＳ Ｐゴシック" charset="0"/>
              </a:rPr>
              <a:t>:</a:t>
            </a:r>
          </a:p>
          <a:p>
            <a:pPr lvl="1"/>
            <a:r>
              <a:rPr lang="en-US">
                <a:latin typeface="Arial Narrow" charset="0"/>
                <a:ea typeface="ＭＳ Ｐゴシック" charset="0"/>
              </a:rPr>
              <a:t>That minimizes the size of the cover</a:t>
            </a:r>
          </a:p>
          <a:p>
            <a:pPr lvl="1"/>
            <a:r>
              <a:rPr lang="en-US">
                <a:latin typeface="Arial Narrow" charset="0"/>
                <a:ea typeface="ＭＳ Ｐゴシック" charset="0"/>
              </a:rPr>
              <a:t>With minimum number of bits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86147">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86147">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8614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3730"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en-US" sz="1400"/>
              <a:t>(c)  Giovanni De Micheli</a:t>
            </a:r>
          </a:p>
        </p:txBody>
      </p:sp>
      <p:sp>
        <p:nvSpPr>
          <p:cNvPr id="73731"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52BDC22D-4AAE-464C-8801-ED5378E3631F}" type="slidenum">
              <a:rPr lang="en-US" sz="1400"/>
              <a:pPr/>
              <a:t>32</a:t>
            </a:fld>
            <a:endParaRPr lang="en-US" sz="1400"/>
          </a:p>
        </p:txBody>
      </p:sp>
      <p:sp>
        <p:nvSpPr>
          <p:cNvPr id="73732"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Symbolic minimization</a:t>
            </a:r>
          </a:p>
        </p:txBody>
      </p:sp>
      <p:sp>
        <p:nvSpPr>
          <p:cNvPr id="73733" name="Rectangle 3"/>
          <p:cNvSpPr>
            <a:spLocks noGrp="1" noChangeArrowheads="1"/>
          </p:cNvSpPr>
          <p:nvPr>
            <p:ph type="body" idx="1"/>
          </p:nvPr>
        </p:nvSpPr>
        <p:spPr/>
        <p:txBody>
          <a:bodyPr/>
          <a:lstStyle/>
          <a:p>
            <a:r>
              <a:rPr lang="en-US">
                <a:latin typeface="Arial Narrow" charset="0"/>
                <a:ea typeface="ＭＳ Ｐゴシック" charset="0"/>
                <a:cs typeface="ＭＳ Ｐゴシック" charset="0"/>
              </a:rPr>
              <a:t>Extension to mvi-minimization</a:t>
            </a:r>
          </a:p>
          <a:p>
            <a:r>
              <a:rPr lang="en-US">
                <a:latin typeface="Arial Narrow" charset="0"/>
                <a:ea typeface="ＭＳ Ｐゴシック" charset="0"/>
                <a:cs typeface="ＭＳ Ｐゴシック" charset="0"/>
              </a:rPr>
              <a:t>Accounts for:</a:t>
            </a:r>
          </a:p>
          <a:p>
            <a:pPr lvl="1"/>
            <a:r>
              <a:rPr lang="en-US" i="1">
                <a:latin typeface="Arial Narrow" charset="0"/>
                <a:ea typeface="ＭＳ Ｐゴシック" charset="0"/>
              </a:rPr>
              <a:t>Covering</a:t>
            </a:r>
            <a:r>
              <a:rPr lang="en-US">
                <a:latin typeface="Arial Narrow" charset="0"/>
                <a:ea typeface="ＭＳ Ｐゴシック" charset="0"/>
              </a:rPr>
              <a:t> relations</a:t>
            </a:r>
          </a:p>
          <a:p>
            <a:pPr lvl="1"/>
            <a:r>
              <a:rPr lang="en-US" i="1">
                <a:latin typeface="Arial Narrow" charset="0"/>
                <a:ea typeface="ＭＳ Ｐゴシック" charset="0"/>
              </a:rPr>
              <a:t>Disjunctive</a:t>
            </a:r>
            <a:r>
              <a:rPr lang="en-US">
                <a:latin typeface="Arial Narrow" charset="0"/>
                <a:ea typeface="ＭＳ Ｐゴシック" charset="0"/>
              </a:rPr>
              <a:t> relations</a:t>
            </a:r>
          </a:p>
          <a:p>
            <a:r>
              <a:rPr lang="en-US">
                <a:latin typeface="Arial Narrow" charset="0"/>
                <a:ea typeface="ＭＳ Ｐゴシック" charset="0"/>
                <a:cs typeface="ＭＳ Ｐゴシック" charset="0"/>
              </a:rPr>
              <a:t>Exact and heuristic minimizers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5778"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en-US" sz="1400"/>
              <a:t>(c)  Giovanni De Micheli</a:t>
            </a:r>
          </a:p>
        </p:txBody>
      </p:sp>
      <p:sp>
        <p:nvSpPr>
          <p:cNvPr id="75779"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241D692C-B4B5-FC4C-9D1C-8962C5BC5CD2}" type="slidenum">
              <a:rPr lang="en-US" sz="1400"/>
              <a:pPr/>
              <a:t>33</a:t>
            </a:fld>
            <a:endParaRPr lang="en-US" sz="1400"/>
          </a:p>
        </p:txBody>
      </p:sp>
      <p:sp>
        <p:nvSpPr>
          <p:cNvPr id="75780"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Example</a:t>
            </a:r>
          </a:p>
        </p:txBody>
      </p:sp>
      <p:sp>
        <p:nvSpPr>
          <p:cNvPr id="75781" name="Rectangle 3"/>
          <p:cNvSpPr>
            <a:spLocks noGrp="1" noChangeArrowheads="1"/>
          </p:cNvSpPr>
          <p:nvPr>
            <p:ph type="body" idx="1"/>
          </p:nvPr>
        </p:nvSpPr>
        <p:spPr>
          <a:xfrm>
            <a:off x="228600" y="1079500"/>
            <a:ext cx="8699500" cy="5403850"/>
          </a:xfrm>
        </p:spPr>
        <p:txBody>
          <a:bodyPr/>
          <a:lstStyle/>
          <a:p>
            <a:pPr>
              <a:lnSpc>
                <a:spcPct val="115000"/>
              </a:lnSpc>
            </a:pPr>
            <a:r>
              <a:rPr lang="en-US">
                <a:latin typeface="Arial Narrow" charset="0"/>
                <a:ea typeface="ＭＳ Ｐゴシック" charset="0"/>
                <a:cs typeface="ＭＳ Ｐゴシック" charset="0"/>
              </a:rPr>
              <a:t>Minimum symbolic cover computed before:</a:t>
            </a:r>
          </a:p>
          <a:p>
            <a:pPr>
              <a:lnSpc>
                <a:spcPct val="115000"/>
              </a:lnSpc>
            </a:pPr>
            <a:endParaRPr lang="en-US">
              <a:latin typeface="Arial Narrow" charset="0"/>
              <a:ea typeface="ＭＳ Ｐゴシック" charset="0"/>
              <a:cs typeface="ＭＳ Ｐゴシック" charset="0"/>
            </a:endParaRPr>
          </a:p>
          <a:p>
            <a:pPr>
              <a:lnSpc>
                <a:spcPct val="115000"/>
              </a:lnSpc>
            </a:pPr>
            <a:endParaRPr lang="en-US">
              <a:latin typeface="Arial Narrow" charset="0"/>
              <a:ea typeface="ＭＳ Ｐゴシック" charset="0"/>
              <a:cs typeface="ＭＳ Ｐゴシック" charset="0"/>
            </a:endParaRPr>
          </a:p>
          <a:p>
            <a:pPr marL="704850" lvl="1">
              <a:lnSpc>
                <a:spcPct val="115000"/>
              </a:lnSpc>
            </a:pPr>
            <a:endParaRPr lang="en-US">
              <a:latin typeface="Arial Narrow" charset="0"/>
              <a:ea typeface="ＭＳ Ｐゴシック" charset="0"/>
            </a:endParaRPr>
          </a:p>
          <a:p>
            <a:pPr marL="704850" lvl="1">
              <a:lnSpc>
                <a:spcPct val="115000"/>
              </a:lnSpc>
            </a:pPr>
            <a:endParaRPr lang="en-US">
              <a:latin typeface="Arial Narrow" charset="0"/>
              <a:ea typeface="ＭＳ Ｐゴシック" charset="0"/>
            </a:endParaRPr>
          </a:p>
          <a:p>
            <a:pPr>
              <a:lnSpc>
                <a:spcPct val="115000"/>
              </a:lnSpc>
            </a:pPr>
            <a:r>
              <a:rPr lang="en-US">
                <a:latin typeface="Arial Narrow" charset="0"/>
                <a:ea typeface="ＭＳ Ｐゴシック" charset="0"/>
                <a:cs typeface="ＭＳ Ｐゴシック" charset="0"/>
              </a:rPr>
              <a:t>Can we use fewer implicants?</a:t>
            </a:r>
            <a:endParaRPr lang="en-US">
              <a:latin typeface="Arial Narrow" charset="0"/>
              <a:ea typeface="ＭＳ Ｐゴシック" charset="0"/>
              <a:cs typeface="ＭＳ Ｐゴシック" charset="0"/>
              <a:sym typeface="Symbol" charset="0"/>
            </a:endParaRPr>
          </a:p>
          <a:p>
            <a:pPr>
              <a:lnSpc>
                <a:spcPct val="115000"/>
              </a:lnSpc>
            </a:pPr>
            <a:r>
              <a:rPr lang="en-US">
                <a:latin typeface="Arial Narrow" charset="0"/>
                <a:ea typeface="ＭＳ Ｐゴシック" charset="0"/>
                <a:cs typeface="ＭＳ Ｐゴシック" charset="0"/>
                <a:sym typeface="Symbol" charset="0"/>
              </a:rPr>
              <a:t>Can we merge implicants?</a:t>
            </a:r>
          </a:p>
        </p:txBody>
      </p:sp>
      <p:sp>
        <p:nvSpPr>
          <p:cNvPr id="75782" name="Rectangle 6"/>
          <p:cNvSpPr>
            <a:spLocks noChangeArrowheads="1"/>
          </p:cNvSpPr>
          <p:nvPr/>
        </p:nvSpPr>
        <p:spPr bwMode="auto">
          <a:xfrm>
            <a:off x="388938" y="1824038"/>
            <a:ext cx="8291512" cy="19415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anchor="ctr">
            <a:spAutoFit/>
          </a:bodyPr>
          <a:lstStyle/>
          <a:p>
            <a:pPr>
              <a:tabLst>
                <a:tab pos="854075" algn="l"/>
                <a:tab pos="3043238" algn="l"/>
              </a:tabLst>
            </a:pPr>
            <a:r>
              <a:rPr lang="fr-FR" sz="2000" dirty="0"/>
              <a:t>INDEX		AND,OR, JMP, ADD	CNTA</a:t>
            </a:r>
          </a:p>
          <a:p>
            <a:pPr>
              <a:tabLst>
                <a:tab pos="854075" algn="l"/>
                <a:tab pos="3043238" algn="l"/>
              </a:tabLst>
            </a:pPr>
            <a:r>
              <a:rPr lang="fr-FR" sz="2000" dirty="0"/>
              <a:t>DIR			AND, OR		CNTB</a:t>
            </a:r>
          </a:p>
          <a:p>
            <a:pPr>
              <a:tabLst>
                <a:tab pos="854075" algn="l"/>
                <a:tab pos="3043238" algn="l"/>
              </a:tabLst>
            </a:pPr>
            <a:r>
              <a:rPr lang="fr-FR" sz="2000" dirty="0"/>
              <a:t>IND			AND		CNTB</a:t>
            </a:r>
          </a:p>
          <a:p>
            <a:pPr>
              <a:tabLst>
                <a:tab pos="854075" algn="l"/>
                <a:tab pos="3043238" algn="l"/>
              </a:tabLst>
            </a:pPr>
            <a:r>
              <a:rPr lang="fr-FR" sz="2000" dirty="0"/>
              <a:t>DIR			JMP, ADD	CNTC</a:t>
            </a:r>
          </a:p>
          <a:p>
            <a:pPr>
              <a:tabLst>
                <a:tab pos="854075" algn="l"/>
                <a:tab pos="3043238" algn="l"/>
              </a:tabLst>
            </a:pPr>
            <a:r>
              <a:rPr lang="fr-FR" sz="2000" dirty="0"/>
              <a:t>IND			ADD		CNTC</a:t>
            </a:r>
          </a:p>
          <a:p>
            <a:pPr>
              <a:tabLst>
                <a:tab pos="854075" algn="l"/>
                <a:tab pos="3043238" algn="l"/>
              </a:tabLst>
            </a:pPr>
            <a:r>
              <a:rPr lang="fr-FR" sz="2000" dirty="0"/>
              <a:t>IND			OR, JMP		CNTD</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 name="Rectangle 7"/>
          <p:cNvSpPr>
            <a:spLocks noChangeArrowheads="1"/>
          </p:cNvSpPr>
          <p:nvPr/>
        </p:nvSpPr>
        <p:spPr bwMode="auto">
          <a:xfrm>
            <a:off x="5148778" y="3965575"/>
            <a:ext cx="395287" cy="268288"/>
          </a:xfrm>
          <a:prstGeom prst="rect">
            <a:avLst/>
          </a:prstGeom>
          <a:solidFill>
            <a:srgbClr val="A3E0A3"/>
          </a:solidFill>
          <a:ln w="25400">
            <a:solidFill>
              <a:schemeClr val="tx1"/>
            </a:solidFill>
            <a:round/>
            <a:headEnd/>
            <a:tailEnd/>
          </a:ln>
        </p:spPr>
        <p:txBody>
          <a:bodyPr wrap="none" anchor="ctr"/>
          <a:lstStyle/>
          <a:p>
            <a:endParaRPr lang="en-US"/>
          </a:p>
        </p:txBody>
      </p:sp>
      <p:sp>
        <p:nvSpPr>
          <p:cNvPr id="9" name="Rectangle 8"/>
          <p:cNvSpPr>
            <a:spLocks noChangeArrowheads="1"/>
          </p:cNvSpPr>
          <p:nvPr/>
        </p:nvSpPr>
        <p:spPr bwMode="auto">
          <a:xfrm>
            <a:off x="5135048" y="4540250"/>
            <a:ext cx="395287" cy="268288"/>
          </a:xfrm>
          <a:prstGeom prst="rect">
            <a:avLst/>
          </a:prstGeom>
          <a:solidFill>
            <a:srgbClr val="A3E0A3"/>
          </a:solidFill>
          <a:ln w="25400">
            <a:solidFill>
              <a:schemeClr val="tx1"/>
            </a:solidFill>
            <a:round/>
            <a:headEnd/>
            <a:tailEnd/>
          </a:ln>
        </p:spPr>
        <p:txBody>
          <a:bodyPr wrap="none" anchor="ctr"/>
          <a:lstStyle/>
          <a:p>
            <a:endParaRPr lang="en-US"/>
          </a:p>
        </p:txBody>
      </p:sp>
      <p:sp>
        <p:nvSpPr>
          <p:cNvPr id="77828"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en-US" sz="1400"/>
              <a:t>(c)  Giovanni De Micheli</a:t>
            </a:r>
          </a:p>
        </p:txBody>
      </p:sp>
      <p:sp>
        <p:nvSpPr>
          <p:cNvPr id="77829"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727EB20E-5AB2-D740-AB84-DC99C392D850}" type="slidenum">
              <a:rPr lang="en-US" sz="1400"/>
              <a:pPr/>
              <a:t>34</a:t>
            </a:fld>
            <a:endParaRPr lang="en-US" sz="1400"/>
          </a:p>
        </p:txBody>
      </p:sp>
      <p:sp>
        <p:nvSpPr>
          <p:cNvPr id="77830"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Example</a:t>
            </a:r>
          </a:p>
        </p:txBody>
      </p:sp>
      <p:sp>
        <p:nvSpPr>
          <p:cNvPr id="75781" name="Rectangle 3"/>
          <p:cNvSpPr>
            <a:spLocks noGrp="1" noChangeArrowheads="1"/>
          </p:cNvSpPr>
          <p:nvPr>
            <p:ph type="body" idx="1"/>
          </p:nvPr>
        </p:nvSpPr>
        <p:spPr>
          <a:xfrm>
            <a:off x="0" y="615705"/>
            <a:ext cx="8699500" cy="9236075"/>
          </a:xfrm>
        </p:spPr>
        <p:txBody>
          <a:bodyPr/>
          <a:lstStyle/>
          <a:p>
            <a:pPr>
              <a:lnSpc>
                <a:spcPct val="115000"/>
              </a:lnSpc>
              <a:buFont typeface="Monotype Sorts" charset="0"/>
              <a:buNone/>
            </a:pPr>
            <a:endParaRPr lang="en-US" dirty="0">
              <a:latin typeface="Arial Narrow" charset="0"/>
              <a:ea typeface="ＭＳ Ｐゴシック" charset="0"/>
              <a:cs typeface="ＭＳ Ｐゴシック" charset="0"/>
            </a:endParaRPr>
          </a:p>
          <a:p>
            <a:pPr>
              <a:lnSpc>
                <a:spcPct val="115000"/>
              </a:lnSpc>
            </a:pPr>
            <a:endParaRPr lang="en-US" dirty="0">
              <a:latin typeface="Arial Narrow" charset="0"/>
              <a:ea typeface="ＭＳ Ｐゴシック" charset="0"/>
              <a:cs typeface="ＭＳ Ｐゴシック" charset="0"/>
            </a:endParaRPr>
          </a:p>
          <a:p>
            <a:pPr marL="704850" lvl="1">
              <a:lnSpc>
                <a:spcPct val="115000"/>
              </a:lnSpc>
            </a:pPr>
            <a:endParaRPr lang="en-US" dirty="0">
              <a:latin typeface="Arial Narrow" charset="0"/>
              <a:ea typeface="ＭＳ Ｐゴシック" charset="0"/>
            </a:endParaRPr>
          </a:p>
          <a:p>
            <a:pPr marL="704850" lvl="1">
              <a:lnSpc>
                <a:spcPct val="115000"/>
              </a:lnSpc>
            </a:pPr>
            <a:endParaRPr lang="en-US" dirty="0">
              <a:latin typeface="Arial Narrow" charset="0"/>
              <a:ea typeface="ＭＳ Ｐゴシック" charset="0"/>
            </a:endParaRPr>
          </a:p>
          <a:p>
            <a:pPr>
              <a:lnSpc>
                <a:spcPct val="115000"/>
              </a:lnSpc>
            </a:pPr>
            <a:r>
              <a:rPr lang="en-US" dirty="0">
                <a:latin typeface="Arial Narrow" charset="0"/>
                <a:ea typeface="ＭＳ Ｐゴシック" charset="0"/>
                <a:cs typeface="ＭＳ Ｐゴシック" charset="0"/>
              </a:rPr>
              <a:t>Merging </a:t>
            </a:r>
            <a:r>
              <a:rPr lang="en-US" dirty="0" err="1">
                <a:latin typeface="Arial Narrow" charset="0"/>
                <a:ea typeface="ＭＳ Ｐゴシック" charset="0"/>
                <a:cs typeface="ＭＳ Ｐゴシック" charset="0"/>
              </a:rPr>
              <a:t>implicants</a:t>
            </a:r>
            <a:r>
              <a:rPr lang="en-US" dirty="0">
                <a:latin typeface="Arial Narrow" charset="0"/>
                <a:ea typeface="ＭＳ Ｐゴシック" charset="0"/>
                <a:cs typeface="ＭＳ Ｐゴシック" charset="0"/>
              </a:rPr>
              <a:t>:</a:t>
            </a:r>
          </a:p>
          <a:p>
            <a:pPr>
              <a:lnSpc>
                <a:spcPct val="115000"/>
              </a:lnSpc>
              <a:buFont typeface="Monotype Sorts" charset="0"/>
              <a:buNone/>
            </a:pPr>
            <a:endParaRPr lang="en-US" dirty="0">
              <a:latin typeface="Arial Narrow" charset="0"/>
              <a:ea typeface="ＭＳ Ｐゴシック" charset="0"/>
              <a:cs typeface="ＭＳ Ｐゴシック" charset="0"/>
            </a:endParaRPr>
          </a:p>
          <a:p>
            <a:pPr>
              <a:lnSpc>
                <a:spcPct val="115000"/>
              </a:lnSpc>
              <a:buFont typeface="Monotype Sorts" charset="0"/>
              <a:buNone/>
            </a:pPr>
            <a:endParaRPr lang="en-US" dirty="0">
              <a:latin typeface="Arial Narrow" charset="0"/>
              <a:ea typeface="ＭＳ Ｐゴシック" charset="0"/>
              <a:cs typeface="ＭＳ Ｐゴシック" charset="0"/>
            </a:endParaRPr>
          </a:p>
          <a:p>
            <a:pPr>
              <a:lnSpc>
                <a:spcPct val="115000"/>
              </a:lnSpc>
            </a:pPr>
            <a:r>
              <a:rPr lang="en-US" dirty="0">
                <a:latin typeface="Arial Narrow" charset="0"/>
                <a:ea typeface="ＭＳ Ｐゴシック" charset="0"/>
                <a:cs typeface="ＭＳ Ｐゴシック" charset="0"/>
              </a:rPr>
              <a:t>Conflict: </a:t>
            </a:r>
          </a:p>
          <a:p>
            <a:pPr marL="704850" lvl="1">
              <a:lnSpc>
                <a:spcPct val="115000"/>
              </a:lnSpc>
            </a:pPr>
            <a:r>
              <a:rPr lang="en-US" dirty="0">
                <a:latin typeface="Arial Narrow" charset="0"/>
                <a:ea typeface="ＭＳ Ｐゴシック" charset="0"/>
              </a:rPr>
              <a:t>Conditions for CNTD overlaps conditions for CNTB and CNTC</a:t>
            </a:r>
          </a:p>
          <a:p>
            <a:pPr marL="704850" lvl="1">
              <a:lnSpc>
                <a:spcPct val="115000"/>
              </a:lnSpc>
            </a:pPr>
            <a:r>
              <a:rPr lang="en-US" dirty="0">
                <a:latin typeface="Arial Narrow" charset="0"/>
                <a:ea typeface="ＭＳ Ｐゴシック" charset="0"/>
              </a:rPr>
              <a:t>Make sure CNTD overrides the others </a:t>
            </a:r>
            <a:r>
              <a:rPr lang="en-US" dirty="0">
                <a:latin typeface="Arial Narrow" charset="0"/>
                <a:ea typeface="ＭＳ Ｐゴシック" charset="0"/>
                <a:sym typeface="Wingdings" charset="0"/>
              </a:rPr>
              <a:t> bitwise cover</a:t>
            </a:r>
            <a:endParaRPr lang="en-US" dirty="0">
              <a:latin typeface="Arial Narrow" charset="0"/>
              <a:ea typeface="ＭＳ Ｐゴシック" charset="0"/>
            </a:endParaRPr>
          </a:p>
        </p:txBody>
      </p:sp>
      <p:sp>
        <p:nvSpPr>
          <p:cNvPr id="77832" name="Rectangle 6"/>
          <p:cNvSpPr>
            <a:spLocks noChangeArrowheads="1"/>
          </p:cNvSpPr>
          <p:nvPr/>
        </p:nvSpPr>
        <p:spPr bwMode="auto">
          <a:xfrm>
            <a:off x="346075" y="1146175"/>
            <a:ext cx="8291513" cy="19415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anchor="ctr">
            <a:spAutoFit/>
          </a:bodyPr>
          <a:lstStyle/>
          <a:p>
            <a:pPr>
              <a:tabLst>
                <a:tab pos="854075" algn="l"/>
                <a:tab pos="3043238" algn="l"/>
              </a:tabLst>
            </a:pPr>
            <a:r>
              <a:rPr lang="fr-FR" sz="2000" dirty="0"/>
              <a:t>INDEX		AND,OR, JMP, ADD	CNTA</a:t>
            </a:r>
          </a:p>
          <a:p>
            <a:pPr>
              <a:tabLst>
                <a:tab pos="854075" algn="l"/>
                <a:tab pos="3043238" algn="l"/>
              </a:tabLst>
            </a:pPr>
            <a:r>
              <a:rPr lang="fr-FR" sz="2000" dirty="0"/>
              <a:t>DIR			AND, OR		CNTB</a:t>
            </a:r>
          </a:p>
          <a:p>
            <a:pPr>
              <a:tabLst>
                <a:tab pos="854075" algn="l"/>
                <a:tab pos="3043238" algn="l"/>
              </a:tabLst>
            </a:pPr>
            <a:r>
              <a:rPr lang="fr-FR" sz="2000" dirty="0"/>
              <a:t>IND			AND		CNTB</a:t>
            </a:r>
          </a:p>
          <a:p>
            <a:pPr>
              <a:tabLst>
                <a:tab pos="854075" algn="l"/>
                <a:tab pos="3043238" algn="l"/>
              </a:tabLst>
            </a:pPr>
            <a:r>
              <a:rPr lang="fr-FR" sz="2000" dirty="0"/>
              <a:t>DIR			JMP, ADD	CNTC</a:t>
            </a:r>
          </a:p>
          <a:p>
            <a:pPr>
              <a:tabLst>
                <a:tab pos="854075" algn="l"/>
                <a:tab pos="3043238" algn="l"/>
              </a:tabLst>
            </a:pPr>
            <a:r>
              <a:rPr lang="fr-FR" sz="2000" dirty="0"/>
              <a:t>IND			ADD		CNTC</a:t>
            </a:r>
          </a:p>
          <a:p>
            <a:pPr>
              <a:tabLst>
                <a:tab pos="854075" algn="l"/>
                <a:tab pos="3043238" algn="l"/>
              </a:tabLst>
            </a:pPr>
            <a:r>
              <a:rPr lang="fr-FR" sz="2000" dirty="0"/>
              <a:t>IND			OR, JMP		CNTD</a:t>
            </a:r>
          </a:p>
        </p:txBody>
      </p:sp>
      <p:sp>
        <p:nvSpPr>
          <p:cNvPr id="7" name="Rectangle 6"/>
          <p:cNvSpPr>
            <a:spLocks noChangeArrowheads="1"/>
          </p:cNvSpPr>
          <p:nvPr/>
        </p:nvSpPr>
        <p:spPr bwMode="auto">
          <a:xfrm>
            <a:off x="409763" y="3551889"/>
            <a:ext cx="8291513" cy="1323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anchor="ctr">
            <a:spAutoFit/>
          </a:bodyPr>
          <a:lstStyle/>
          <a:p>
            <a:pPr>
              <a:tabLst>
                <a:tab pos="854075" algn="l"/>
                <a:tab pos="3043238" algn="l"/>
              </a:tabLst>
            </a:pPr>
            <a:r>
              <a:rPr lang="fr-FR" sz="2000" dirty="0"/>
              <a:t>INDEX		AND,OR, JMP, ADD	CNTA</a:t>
            </a:r>
          </a:p>
          <a:p>
            <a:pPr>
              <a:tabLst>
                <a:tab pos="854075" algn="l"/>
                <a:tab pos="3043238" algn="l"/>
              </a:tabLst>
            </a:pPr>
            <a:r>
              <a:rPr lang="fr-FR" sz="2000" dirty="0"/>
              <a:t>DIR, IND		AND, OR		CNTB</a:t>
            </a:r>
          </a:p>
          <a:p>
            <a:pPr>
              <a:tabLst>
                <a:tab pos="854075" algn="l"/>
                <a:tab pos="3043238" algn="l"/>
              </a:tabLst>
            </a:pPr>
            <a:r>
              <a:rPr lang="fr-FR" sz="2000" dirty="0"/>
              <a:t>DIR,IND			JMP, ADD	CNTC</a:t>
            </a:r>
          </a:p>
          <a:p>
            <a:pPr>
              <a:tabLst>
                <a:tab pos="854075" algn="l"/>
                <a:tab pos="3043238" algn="l"/>
              </a:tabLst>
            </a:pPr>
            <a:r>
              <a:rPr lang="fr-FR" sz="2000" dirty="0"/>
              <a:t>IND			OR, JMP		CNTD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5781">
                                            <p:txEl>
                                              <p:pRg st="4" end="4"/>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5781">
                                            <p:txEl>
                                              <p:pRg st="7" end="7"/>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5781">
                                            <p:txEl>
                                              <p:pRg st="8" end="8"/>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5781">
                                            <p:txEl>
                                              <p:pRg st="9" end="9"/>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75781" grpId="0" build="p"/>
      <p:bldP spid="7" grpId="0"/>
    </p:bldLst>
  </p:timing>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9874"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en-US" sz="1400"/>
              <a:t>(c)  Giovanni De Micheli</a:t>
            </a:r>
          </a:p>
        </p:txBody>
      </p:sp>
      <p:sp>
        <p:nvSpPr>
          <p:cNvPr id="79875"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1B3B129D-F843-DE41-9C39-68F318FD9F39}" type="slidenum">
              <a:rPr lang="en-US" sz="1400"/>
              <a:pPr/>
              <a:t>35</a:t>
            </a:fld>
            <a:endParaRPr lang="en-US" sz="1400"/>
          </a:p>
        </p:txBody>
      </p:sp>
      <p:sp>
        <p:nvSpPr>
          <p:cNvPr id="79876" name="Rectangle 2"/>
          <p:cNvSpPr>
            <a:spLocks noGrp="1" noChangeArrowheads="1"/>
          </p:cNvSpPr>
          <p:nvPr>
            <p:ph type="title"/>
          </p:nvPr>
        </p:nvSpPr>
        <p:spPr>
          <a:xfrm>
            <a:off x="254000" y="0"/>
            <a:ext cx="8686800" cy="889000"/>
          </a:xfrm>
        </p:spPr>
        <p:txBody>
          <a:bodyPr/>
          <a:lstStyle/>
          <a:p>
            <a:r>
              <a:rPr lang="en-US">
                <a:latin typeface="Arial Narrow" charset="0"/>
                <a:ea typeface="ＭＳ Ｐゴシック" charset="0"/>
                <a:cs typeface="ＭＳ Ｐゴシック" charset="0"/>
              </a:rPr>
              <a:t>Example</a:t>
            </a:r>
            <a:br>
              <a:rPr lang="en-US">
                <a:latin typeface="Arial Narrow" charset="0"/>
                <a:ea typeface="ＭＳ Ｐゴシック" charset="0"/>
                <a:cs typeface="ＭＳ Ｐゴシック" charset="0"/>
              </a:rPr>
            </a:br>
            <a:r>
              <a:rPr lang="en-US" sz="2400">
                <a:latin typeface="Arial Narrow" charset="0"/>
                <a:ea typeface="ＭＳ Ｐゴシック" charset="0"/>
                <a:cs typeface="ＭＳ Ｐゴシック" charset="0"/>
              </a:rPr>
              <a:t>covering relations</a:t>
            </a:r>
            <a:endParaRPr lang="en-US">
              <a:latin typeface="Arial Narrow" charset="0"/>
              <a:ea typeface="ＭＳ Ｐゴシック" charset="0"/>
              <a:cs typeface="ＭＳ Ｐゴシック" charset="0"/>
            </a:endParaRPr>
          </a:p>
        </p:txBody>
      </p:sp>
      <p:sp>
        <p:nvSpPr>
          <p:cNvPr id="79877" name="Rectangle 3"/>
          <p:cNvSpPr>
            <a:spLocks noGrp="1" noChangeArrowheads="1"/>
          </p:cNvSpPr>
          <p:nvPr>
            <p:ph type="body" idx="1"/>
          </p:nvPr>
        </p:nvSpPr>
        <p:spPr>
          <a:xfrm>
            <a:off x="228600" y="1079500"/>
            <a:ext cx="8699500" cy="5403850"/>
          </a:xfrm>
        </p:spPr>
        <p:txBody>
          <a:bodyPr/>
          <a:lstStyle/>
          <a:p>
            <a:pPr>
              <a:lnSpc>
                <a:spcPct val="115000"/>
              </a:lnSpc>
            </a:pPr>
            <a:r>
              <a:rPr lang="en-US">
                <a:latin typeface="Arial Narrow" charset="0"/>
                <a:ea typeface="ＭＳ Ｐゴシック" charset="0"/>
                <a:cs typeface="ＭＳ Ｐゴシック" charset="0"/>
              </a:rPr>
              <a:t>Assume the code of </a:t>
            </a:r>
            <a:r>
              <a:rPr lang="en-US" i="1">
                <a:latin typeface="Arial Narrow" charset="0"/>
                <a:ea typeface="ＭＳ Ｐゴシック" charset="0"/>
                <a:cs typeface="ＭＳ Ｐゴシック" charset="0"/>
              </a:rPr>
              <a:t>CNTD</a:t>
            </a:r>
            <a:r>
              <a:rPr lang="en-US">
                <a:latin typeface="Arial Narrow" charset="0"/>
                <a:ea typeface="ＭＳ Ｐゴシック" charset="0"/>
                <a:cs typeface="ＭＳ Ｐゴシック" charset="0"/>
              </a:rPr>
              <a:t> covers the codes of </a:t>
            </a:r>
            <a:br>
              <a:rPr lang="en-US">
                <a:latin typeface="Arial Narrow" charset="0"/>
                <a:ea typeface="ＭＳ Ｐゴシック" charset="0"/>
                <a:cs typeface="ＭＳ Ｐゴシック" charset="0"/>
              </a:rPr>
            </a:br>
            <a:r>
              <a:rPr lang="en-US" i="1">
                <a:latin typeface="Arial Narrow" charset="0"/>
                <a:ea typeface="ＭＳ Ｐゴシック" charset="0"/>
                <a:cs typeface="ＭＳ Ｐゴシック" charset="0"/>
              </a:rPr>
              <a:t>CNTB </a:t>
            </a:r>
            <a:r>
              <a:rPr lang="en-US">
                <a:latin typeface="Arial Narrow" charset="0"/>
                <a:ea typeface="ＭＳ Ｐゴシック" charset="0"/>
                <a:cs typeface="ＭＳ Ｐゴシック" charset="0"/>
              </a:rPr>
              <a:t>and </a:t>
            </a:r>
            <a:r>
              <a:rPr lang="en-US" i="1">
                <a:latin typeface="Arial Narrow" charset="0"/>
                <a:ea typeface="ＭＳ Ｐゴシック" charset="0"/>
                <a:cs typeface="ＭＳ Ｐゴシック" charset="0"/>
              </a:rPr>
              <a:t>CNTC</a:t>
            </a:r>
            <a:r>
              <a:rPr lang="en-US">
                <a:latin typeface="Arial Narrow" charset="0"/>
                <a:ea typeface="ＭＳ Ｐゴシック" charset="0"/>
                <a:cs typeface="ＭＳ Ｐゴシック" charset="0"/>
              </a:rPr>
              <a:t>:</a:t>
            </a:r>
          </a:p>
          <a:p>
            <a:pPr>
              <a:lnSpc>
                <a:spcPct val="115000"/>
              </a:lnSpc>
            </a:pPr>
            <a:endParaRPr lang="en-US">
              <a:latin typeface="Arial Narrow" charset="0"/>
              <a:ea typeface="ＭＳ Ｐゴシック" charset="0"/>
              <a:cs typeface="ＭＳ Ｐゴシック" charset="0"/>
            </a:endParaRPr>
          </a:p>
          <a:p>
            <a:pPr>
              <a:lnSpc>
                <a:spcPct val="115000"/>
              </a:lnSpc>
            </a:pPr>
            <a:endParaRPr lang="en-US">
              <a:latin typeface="Arial Narrow" charset="0"/>
              <a:ea typeface="ＭＳ Ｐゴシック" charset="0"/>
              <a:cs typeface="ＭＳ Ｐゴシック" charset="0"/>
            </a:endParaRPr>
          </a:p>
          <a:p>
            <a:pPr lvl="1">
              <a:lnSpc>
                <a:spcPct val="115000"/>
              </a:lnSpc>
            </a:pPr>
            <a:endParaRPr lang="en-US">
              <a:latin typeface="Arial Narrow" charset="0"/>
              <a:ea typeface="ＭＳ Ｐゴシック" charset="0"/>
            </a:endParaRPr>
          </a:p>
          <a:p>
            <a:pPr>
              <a:lnSpc>
                <a:spcPct val="115000"/>
              </a:lnSpc>
            </a:pPr>
            <a:r>
              <a:rPr lang="en-US">
                <a:latin typeface="Arial Narrow" charset="0"/>
                <a:ea typeface="ＭＳ Ｐゴシック" charset="0"/>
                <a:cs typeface="ＭＳ Ｐゴシック" charset="0"/>
              </a:rPr>
              <a:t>Possible codes:</a:t>
            </a:r>
            <a:endParaRPr lang="en-US">
              <a:latin typeface="Arial Narrow" charset="0"/>
              <a:ea typeface="ＭＳ Ｐゴシック" charset="0"/>
              <a:cs typeface="ＭＳ Ｐゴシック" charset="0"/>
              <a:sym typeface="Symbol" charset="0"/>
            </a:endParaRPr>
          </a:p>
          <a:p>
            <a:pPr lvl="1">
              <a:lnSpc>
                <a:spcPct val="115000"/>
              </a:lnSpc>
            </a:pPr>
            <a:r>
              <a:rPr lang="en-US" i="1">
                <a:latin typeface="Arial Narrow" charset="0"/>
                <a:ea typeface="ＭＳ Ｐゴシック" charset="0"/>
                <a:sym typeface="Symbol" charset="0"/>
              </a:rPr>
              <a:t>CNTA</a:t>
            </a:r>
            <a:r>
              <a:rPr lang="en-US">
                <a:latin typeface="Arial Narrow" charset="0"/>
                <a:ea typeface="ＭＳ Ｐゴシック" charset="0"/>
                <a:sym typeface="Symbol" charset="0"/>
              </a:rPr>
              <a:t> = 00, </a:t>
            </a:r>
            <a:r>
              <a:rPr lang="en-US" i="1">
                <a:latin typeface="Arial Narrow" charset="0"/>
                <a:ea typeface="ＭＳ Ｐゴシック" charset="0"/>
                <a:sym typeface="Symbol" charset="0"/>
              </a:rPr>
              <a:t>CNTB</a:t>
            </a:r>
            <a:r>
              <a:rPr lang="en-US">
                <a:latin typeface="Arial Narrow" charset="0"/>
                <a:ea typeface="ＭＳ Ｐゴシック" charset="0"/>
                <a:sym typeface="Symbol" charset="0"/>
              </a:rPr>
              <a:t> = 01, </a:t>
            </a:r>
            <a:r>
              <a:rPr lang="en-US" i="1">
                <a:latin typeface="Arial Narrow" charset="0"/>
                <a:ea typeface="ＭＳ Ｐゴシック" charset="0"/>
                <a:sym typeface="Symbol" charset="0"/>
              </a:rPr>
              <a:t>CNTC</a:t>
            </a:r>
            <a:r>
              <a:rPr lang="en-US">
                <a:latin typeface="Arial Narrow" charset="0"/>
                <a:ea typeface="ＭＳ Ｐゴシック" charset="0"/>
                <a:sym typeface="Symbol" charset="0"/>
              </a:rPr>
              <a:t> = 10 and </a:t>
            </a:r>
            <a:r>
              <a:rPr lang="en-US" i="1">
                <a:latin typeface="Arial Narrow" charset="0"/>
                <a:ea typeface="ＭＳ Ｐゴシック" charset="0"/>
                <a:sym typeface="Symbol" charset="0"/>
              </a:rPr>
              <a:t>CNTD</a:t>
            </a:r>
            <a:r>
              <a:rPr lang="en-US">
                <a:latin typeface="Arial Narrow" charset="0"/>
                <a:ea typeface="ＭＳ Ｐゴシック" charset="0"/>
                <a:sym typeface="Symbol" charset="0"/>
              </a:rPr>
              <a:t> = 11</a:t>
            </a:r>
          </a:p>
        </p:txBody>
      </p:sp>
      <p:sp>
        <p:nvSpPr>
          <p:cNvPr id="79878" name="Rectangle 6"/>
          <p:cNvSpPr>
            <a:spLocks noChangeArrowheads="1"/>
          </p:cNvSpPr>
          <p:nvPr/>
        </p:nvSpPr>
        <p:spPr bwMode="auto">
          <a:xfrm>
            <a:off x="1930400" y="2170113"/>
            <a:ext cx="5618163" cy="13112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anchor="ctr">
            <a:spAutoFit/>
          </a:bodyPr>
          <a:lstStyle/>
          <a:p>
            <a:pPr>
              <a:tabLst>
                <a:tab pos="854075" algn="l"/>
                <a:tab pos="1719263" algn="l"/>
              </a:tabLst>
            </a:pPr>
            <a:r>
              <a:rPr lang="fr-FR" sz="2000"/>
              <a:t>100	1111	CNTA</a:t>
            </a:r>
          </a:p>
          <a:p>
            <a:pPr>
              <a:tabLst>
                <a:tab pos="854075" algn="l"/>
                <a:tab pos="1719263" algn="l"/>
              </a:tabLst>
            </a:pPr>
            <a:r>
              <a:rPr lang="fr-FR" sz="2000"/>
              <a:t>001	1100	CNTB</a:t>
            </a:r>
          </a:p>
          <a:p>
            <a:pPr>
              <a:tabLst>
                <a:tab pos="854075" algn="l"/>
                <a:tab pos="1719263" algn="l"/>
              </a:tabLst>
            </a:pPr>
            <a:r>
              <a:rPr lang="fr-FR" sz="2000"/>
              <a:t>011	0011	CNTC</a:t>
            </a:r>
          </a:p>
          <a:p>
            <a:pPr>
              <a:tabLst>
                <a:tab pos="854075" algn="l"/>
                <a:tab pos="1719263" algn="l"/>
              </a:tabLst>
            </a:pPr>
            <a:r>
              <a:rPr lang="fr-FR" sz="2000"/>
              <a:t>001	0110	CNTD</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1922"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en-US" sz="1400"/>
              <a:t>(c)  Giovanni De Micheli</a:t>
            </a:r>
          </a:p>
        </p:txBody>
      </p:sp>
      <p:sp>
        <p:nvSpPr>
          <p:cNvPr id="81923"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B7BB5DB8-BC9B-E648-A782-874E1AC7EBE9}" type="slidenum">
              <a:rPr lang="en-US" sz="1400"/>
              <a:pPr/>
              <a:t>36</a:t>
            </a:fld>
            <a:endParaRPr lang="en-US" sz="1400"/>
          </a:p>
        </p:txBody>
      </p:sp>
      <p:sp>
        <p:nvSpPr>
          <p:cNvPr id="81924" name="Rectangle 2"/>
          <p:cNvSpPr>
            <a:spLocks noGrp="1" noChangeArrowheads="1"/>
          </p:cNvSpPr>
          <p:nvPr>
            <p:ph type="title"/>
          </p:nvPr>
        </p:nvSpPr>
        <p:spPr>
          <a:xfrm>
            <a:off x="254000" y="0"/>
            <a:ext cx="8686800" cy="889000"/>
          </a:xfrm>
        </p:spPr>
        <p:txBody>
          <a:bodyPr/>
          <a:lstStyle/>
          <a:p>
            <a:r>
              <a:rPr lang="en-US">
                <a:latin typeface="Arial Narrow" charset="0"/>
                <a:ea typeface="ＭＳ Ｐゴシック" charset="0"/>
                <a:cs typeface="ＭＳ Ｐゴシック" charset="0"/>
              </a:rPr>
              <a:t>Example</a:t>
            </a:r>
            <a:br>
              <a:rPr lang="en-US">
                <a:latin typeface="Arial Narrow" charset="0"/>
                <a:ea typeface="ＭＳ Ｐゴシック" charset="0"/>
                <a:cs typeface="ＭＳ Ｐゴシック" charset="0"/>
              </a:rPr>
            </a:br>
            <a:r>
              <a:rPr lang="en-US" sz="2400">
                <a:latin typeface="Arial Narrow" charset="0"/>
                <a:ea typeface="ＭＳ Ｐゴシック" charset="0"/>
                <a:cs typeface="ＭＳ Ｐゴシック" charset="0"/>
              </a:rPr>
              <a:t>disjunctive relations</a:t>
            </a:r>
            <a:endParaRPr lang="en-US">
              <a:latin typeface="Arial Narrow" charset="0"/>
              <a:ea typeface="ＭＳ Ｐゴシック" charset="0"/>
              <a:cs typeface="ＭＳ Ｐゴシック" charset="0"/>
            </a:endParaRPr>
          </a:p>
        </p:txBody>
      </p:sp>
      <p:sp>
        <p:nvSpPr>
          <p:cNvPr id="81925" name="Rectangle 3"/>
          <p:cNvSpPr>
            <a:spLocks noGrp="1" noChangeArrowheads="1"/>
          </p:cNvSpPr>
          <p:nvPr>
            <p:ph type="body" idx="1"/>
          </p:nvPr>
        </p:nvSpPr>
        <p:spPr>
          <a:xfrm>
            <a:off x="228600" y="1079500"/>
            <a:ext cx="8699500" cy="5403850"/>
          </a:xfrm>
        </p:spPr>
        <p:txBody>
          <a:bodyPr/>
          <a:lstStyle/>
          <a:p>
            <a:pPr>
              <a:lnSpc>
                <a:spcPct val="115000"/>
              </a:lnSpc>
            </a:pPr>
            <a:r>
              <a:rPr lang="en-US">
                <a:latin typeface="Arial Narrow" charset="0"/>
                <a:ea typeface="ＭＳ Ｐゴシック" charset="0"/>
                <a:cs typeface="ＭＳ Ｐゴシック" charset="0"/>
              </a:rPr>
              <a:t>Assume the code of </a:t>
            </a:r>
            <a:r>
              <a:rPr lang="en-US" i="1">
                <a:latin typeface="Arial Narrow" charset="0"/>
                <a:ea typeface="ＭＳ Ｐゴシック" charset="0"/>
                <a:cs typeface="ＭＳ Ｐゴシック" charset="0"/>
              </a:rPr>
              <a:t>CNTD</a:t>
            </a:r>
            <a:r>
              <a:rPr lang="en-US">
                <a:latin typeface="Arial Narrow" charset="0"/>
                <a:ea typeface="ＭＳ Ｐゴシック" charset="0"/>
                <a:cs typeface="ＭＳ Ｐゴシック" charset="0"/>
              </a:rPr>
              <a:t> is the </a:t>
            </a:r>
            <a:r>
              <a:rPr lang="en-US">
                <a:solidFill>
                  <a:schemeClr val="tx2"/>
                </a:solidFill>
                <a:latin typeface="Arial Narrow" charset="0"/>
                <a:ea typeface="ＭＳ Ｐゴシック" charset="0"/>
                <a:cs typeface="ＭＳ Ｐゴシック" charset="0"/>
              </a:rPr>
              <a:t>OR </a:t>
            </a:r>
            <a:r>
              <a:rPr lang="en-US">
                <a:latin typeface="Arial Narrow" charset="0"/>
                <a:ea typeface="ＭＳ Ｐゴシック" charset="0"/>
                <a:cs typeface="ＭＳ Ｐゴシック" charset="0"/>
              </a:rPr>
              <a:t>of the codes of </a:t>
            </a:r>
            <a:br>
              <a:rPr lang="en-US">
                <a:latin typeface="Arial Narrow" charset="0"/>
                <a:ea typeface="ＭＳ Ｐゴシック" charset="0"/>
                <a:cs typeface="ＭＳ Ｐゴシック" charset="0"/>
              </a:rPr>
            </a:br>
            <a:r>
              <a:rPr lang="en-US" i="1">
                <a:latin typeface="Arial Narrow" charset="0"/>
                <a:ea typeface="ＭＳ Ｐゴシック" charset="0"/>
                <a:cs typeface="ＭＳ Ｐゴシック" charset="0"/>
              </a:rPr>
              <a:t>CNTB </a:t>
            </a:r>
            <a:r>
              <a:rPr lang="en-US">
                <a:latin typeface="Arial Narrow" charset="0"/>
                <a:ea typeface="ＭＳ Ｐゴシック" charset="0"/>
                <a:cs typeface="ＭＳ Ｐゴシック" charset="0"/>
              </a:rPr>
              <a:t>and </a:t>
            </a:r>
            <a:r>
              <a:rPr lang="en-US" i="1">
                <a:latin typeface="Arial Narrow" charset="0"/>
                <a:ea typeface="ＭＳ Ｐゴシック" charset="0"/>
                <a:cs typeface="ＭＳ Ｐゴシック" charset="0"/>
              </a:rPr>
              <a:t>CNTC</a:t>
            </a:r>
            <a:r>
              <a:rPr lang="en-US">
                <a:latin typeface="Arial Narrow" charset="0"/>
                <a:ea typeface="ＭＳ Ｐゴシック" charset="0"/>
                <a:cs typeface="ＭＳ Ｐゴシック" charset="0"/>
              </a:rPr>
              <a:t>:</a:t>
            </a:r>
          </a:p>
          <a:p>
            <a:pPr>
              <a:lnSpc>
                <a:spcPct val="115000"/>
              </a:lnSpc>
            </a:pPr>
            <a:endParaRPr lang="en-US">
              <a:latin typeface="Arial Narrow" charset="0"/>
              <a:ea typeface="ＭＳ Ｐゴシック" charset="0"/>
              <a:cs typeface="ＭＳ Ｐゴシック" charset="0"/>
            </a:endParaRPr>
          </a:p>
          <a:p>
            <a:pPr>
              <a:lnSpc>
                <a:spcPct val="115000"/>
              </a:lnSpc>
            </a:pPr>
            <a:endParaRPr lang="en-US">
              <a:latin typeface="Arial Narrow" charset="0"/>
              <a:ea typeface="ＭＳ Ｐゴシック" charset="0"/>
              <a:cs typeface="ＭＳ Ｐゴシック" charset="0"/>
            </a:endParaRPr>
          </a:p>
          <a:p>
            <a:pPr lvl="1">
              <a:lnSpc>
                <a:spcPct val="115000"/>
              </a:lnSpc>
            </a:pPr>
            <a:endParaRPr lang="en-US">
              <a:latin typeface="Arial Narrow" charset="0"/>
              <a:ea typeface="ＭＳ Ｐゴシック" charset="0"/>
            </a:endParaRPr>
          </a:p>
          <a:p>
            <a:pPr>
              <a:lnSpc>
                <a:spcPct val="115000"/>
              </a:lnSpc>
            </a:pPr>
            <a:r>
              <a:rPr lang="en-US">
                <a:latin typeface="Arial Narrow" charset="0"/>
                <a:ea typeface="ＭＳ Ｐゴシック" charset="0"/>
                <a:cs typeface="ＭＳ Ｐゴシック" charset="0"/>
              </a:rPr>
              <a:t>Possible codes:</a:t>
            </a:r>
            <a:endParaRPr lang="en-US">
              <a:latin typeface="Arial Narrow" charset="0"/>
              <a:ea typeface="ＭＳ Ｐゴシック" charset="0"/>
              <a:cs typeface="ＭＳ Ｐゴシック" charset="0"/>
              <a:sym typeface="Symbol" charset="0"/>
            </a:endParaRPr>
          </a:p>
          <a:p>
            <a:pPr lvl="1">
              <a:lnSpc>
                <a:spcPct val="115000"/>
              </a:lnSpc>
            </a:pPr>
            <a:r>
              <a:rPr lang="en-US" i="1">
                <a:latin typeface="Arial Narrow" charset="0"/>
                <a:ea typeface="ＭＳ Ｐゴシック" charset="0"/>
                <a:sym typeface="Symbol" charset="0"/>
              </a:rPr>
              <a:t>CNTA</a:t>
            </a:r>
            <a:r>
              <a:rPr lang="en-US">
                <a:latin typeface="Arial Narrow" charset="0"/>
                <a:ea typeface="ＭＳ Ｐゴシック" charset="0"/>
                <a:sym typeface="Symbol" charset="0"/>
              </a:rPr>
              <a:t> = 00, </a:t>
            </a:r>
            <a:r>
              <a:rPr lang="en-US" i="1">
                <a:latin typeface="Arial Narrow" charset="0"/>
                <a:ea typeface="ＭＳ Ｐゴシック" charset="0"/>
                <a:sym typeface="Symbol" charset="0"/>
              </a:rPr>
              <a:t>CNTB</a:t>
            </a:r>
            <a:r>
              <a:rPr lang="en-US">
                <a:latin typeface="Arial Narrow" charset="0"/>
                <a:ea typeface="ＭＳ Ｐゴシック" charset="0"/>
                <a:sym typeface="Symbol" charset="0"/>
              </a:rPr>
              <a:t> = 01, </a:t>
            </a:r>
            <a:r>
              <a:rPr lang="en-US" i="1">
                <a:latin typeface="Arial Narrow" charset="0"/>
                <a:ea typeface="ＭＳ Ｐゴシック" charset="0"/>
                <a:sym typeface="Symbol" charset="0"/>
              </a:rPr>
              <a:t>CNTC</a:t>
            </a:r>
            <a:r>
              <a:rPr lang="en-US">
                <a:latin typeface="Arial Narrow" charset="0"/>
                <a:ea typeface="ＭＳ Ｐゴシック" charset="0"/>
                <a:sym typeface="Symbol" charset="0"/>
              </a:rPr>
              <a:t> = 10 and </a:t>
            </a:r>
            <a:r>
              <a:rPr lang="en-US" i="1">
                <a:latin typeface="Arial Narrow" charset="0"/>
                <a:ea typeface="ＭＳ Ｐゴシック" charset="0"/>
                <a:sym typeface="Symbol" charset="0"/>
              </a:rPr>
              <a:t>CNTD</a:t>
            </a:r>
            <a:r>
              <a:rPr lang="en-US">
                <a:latin typeface="Arial Narrow" charset="0"/>
                <a:ea typeface="ＭＳ Ｐゴシック" charset="0"/>
                <a:sym typeface="Symbol" charset="0"/>
              </a:rPr>
              <a:t> = 11</a:t>
            </a:r>
          </a:p>
        </p:txBody>
      </p:sp>
      <p:sp>
        <p:nvSpPr>
          <p:cNvPr id="81926" name="Rectangle 6"/>
          <p:cNvSpPr>
            <a:spLocks noChangeArrowheads="1"/>
          </p:cNvSpPr>
          <p:nvPr/>
        </p:nvSpPr>
        <p:spPr bwMode="auto">
          <a:xfrm>
            <a:off x="1930400" y="2017713"/>
            <a:ext cx="5618163" cy="16160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anchor="ctr">
            <a:spAutoFit/>
          </a:bodyPr>
          <a:lstStyle/>
          <a:p>
            <a:pPr>
              <a:tabLst>
                <a:tab pos="854075" algn="l"/>
                <a:tab pos="1719263" algn="l"/>
              </a:tabLst>
            </a:pPr>
            <a:r>
              <a:rPr lang="fr-FR" sz="2000"/>
              <a:t>100	1111	CNTA</a:t>
            </a:r>
          </a:p>
          <a:p>
            <a:pPr>
              <a:tabLst>
                <a:tab pos="854075" algn="l"/>
                <a:tab pos="1719263" algn="l"/>
              </a:tabLst>
            </a:pPr>
            <a:r>
              <a:rPr lang="fr-FR" sz="2000"/>
              <a:t>010	1100	CNTB</a:t>
            </a:r>
          </a:p>
          <a:p>
            <a:pPr>
              <a:tabLst>
                <a:tab pos="854075" algn="l"/>
                <a:tab pos="1719263" algn="l"/>
              </a:tabLst>
            </a:pPr>
            <a:r>
              <a:rPr lang="fr-FR" sz="2000"/>
              <a:t>010	0011	CNTC</a:t>
            </a:r>
          </a:p>
          <a:p>
            <a:pPr>
              <a:tabLst>
                <a:tab pos="854075" algn="l"/>
                <a:tab pos="1719263" algn="l"/>
              </a:tabLst>
            </a:pPr>
            <a:r>
              <a:rPr lang="fr-FR" sz="2000"/>
              <a:t>001	0111	CNTB</a:t>
            </a:r>
          </a:p>
          <a:p>
            <a:pPr>
              <a:tabLst>
                <a:tab pos="854075" algn="l"/>
                <a:tab pos="1719263" algn="l"/>
              </a:tabLst>
            </a:pPr>
            <a:r>
              <a:rPr lang="fr-FR" sz="2000"/>
              <a:t>001	0111	CNTC</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3970"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en-US" sz="1400"/>
              <a:t>(c)  Giovanni De Micheli</a:t>
            </a:r>
          </a:p>
        </p:txBody>
      </p:sp>
      <p:sp>
        <p:nvSpPr>
          <p:cNvPr id="83971"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37B69353-060D-A341-AD20-FF64CF740D90}" type="slidenum">
              <a:rPr lang="en-US" sz="1400"/>
              <a:pPr/>
              <a:t>37</a:t>
            </a:fld>
            <a:endParaRPr lang="en-US" sz="1400"/>
          </a:p>
        </p:txBody>
      </p:sp>
      <p:sp>
        <p:nvSpPr>
          <p:cNvPr id="83972"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Output encoding algorithms</a:t>
            </a:r>
          </a:p>
        </p:txBody>
      </p:sp>
      <p:sp>
        <p:nvSpPr>
          <p:cNvPr id="83973" name="Rectangle 3"/>
          <p:cNvSpPr>
            <a:spLocks noGrp="1" noChangeArrowheads="1"/>
          </p:cNvSpPr>
          <p:nvPr>
            <p:ph type="body" idx="1"/>
          </p:nvPr>
        </p:nvSpPr>
        <p:spPr/>
        <p:txBody>
          <a:bodyPr/>
          <a:lstStyle/>
          <a:p>
            <a:r>
              <a:rPr lang="en-US">
                <a:latin typeface="Arial Narrow" charset="0"/>
                <a:ea typeface="ＭＳ Ｐゴシック" charset="0"/>
                <a:cs typeface="ＭＳ Ｐゴシック" charset="0"/>
              </a:rPr>
              <a:t>Often solved in conjunction with input encoding</a:t>
            </a:r>
          </a:p>
          <a:p>
            <a:r>
              <a:rPr lang="en-US">
                <a:latin typeface="Arial Narrow" charset="0"/>
                <a:ea typeface="ＭＳ Ｐゴシック" charset="0"/>
                <a:cs typeface="ＭＳ Ｐゴシック" charset="0"/>
              </a:rPr>
              <a:t>Exact algorithms:</a:t>
            </a:r>
          </a:p>
          <a:p>
            <a:pPr lvl="1"/>
            <a:r>
              <a:rPr lang="en-US">
                <a:latin typeface="Arial Narrow" charset="0"/>
                <a:ea typeface="ＭＳ Ｐゴシック" charset="0"/>
              </a:rPr>
              <a:t>Prime dichotomies compatible with output constraints</a:t>
            </a:r>
          </a:p>
          <a:p>
            <a:pPr lvl="1"/>
            <a:r>
              <a:rPr lang="en-US">
                <a:latin typeface="Arial Narrow" charset="0"/>
                <a:ea typeface="ＭＳ Ｐゴシック" charset="0"/>
              </a:rPr>
              <a:t>Asymmetry: L not interchangeable with R</a:t>
            </a:r>
          </a:p>
          <a:p>
            <a:pPr lvl="1"/>
            <a:r>
              <a:rPr lang="en-US">
                <a:latin typeface="Arial Narrow" charset="0"/>
                <a:ea typeface="ＭＳ Ｐゴシック" charset="0"/>
              </a:rPr>
              <a:t>Construct prime / seed table</a:t>
            </a:r>
          </a:p>
          <a:p>
            <a:pPr lvl="1"/>
            <a:r>
              <a:rPr lang="en-US">
                <a:latin typeface="Arial Narrow" charset="0"/>
                <a:ea typeface="ＭＳ Ｐゴシック" charset="0"/>
              </a:rPr>
              <a:t>Solve covering problem</a:t>
            </a:r>
          </a:p>
          <a:p>
            <a:r>
              <a:rPr lang="en-US">
                <a:latin typeface="Arial Narrow" charset="0"/>
                <a:ea typeface="ＭＳ Ｐゴシック" charset="0"/>
                <a:cs typeface="ＭＳ Ｐゴシック" charset="0"/>
              </a:rPr>
              <a:t>Heuristic algorithms:</a:t>
            </a:r>
          </a:p>
          <a:p>
            <a:pPr lvl="1"/>
            <a:r>
              <a:rPr lang="en-US">
                <a:latin typeface="Arial Narrow" charset="0"/>
                <a:ea typeface="ＭＳ Ｐゴシック" charset="0"/>
              </a:rPr>
              <a:t>Construct </a:t>
            </a:r>
            <a:r>
              <a:rPr lang="en-US">
                <a:solidFill>
                  <a:schemeClr val="bg2"/>
                </a:solidFill>
                <a:latin typeface="Arial Narrow" charset="0"/>
                <a:ea typeface="ＭＳ Ｐゴシック" charset="0"/>
              </a:rPr>
              <a:t>E</a:t>
            </a:r>
            <a:r>
              <a:rPr lang="en-US">
                <a:latin typeface="Arial Narrow" charset="0"/>
                <a:ea typeface="ＭＳ Ｐゴシック" charset="0"/>
              </a:rPr>
              <a:t> column by column</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6018"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en-US" sz="1400"/>
              <a:t>(c)  Giovanni De Micheli</a:t>
            </a:r>
          </a:p>
        </p:txBody>
      </p:sp>
      <p:sp>
        <p:nvSpPr>
          <p:cNvPr id="86019"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EC1B4936-514B-974D-B2DC-5EC027887058}" type="slidenum">
              <a:rPr lang="en-US" sz="1400"/>
              <a:pPr/>
              <a:t>38</a:t>
            </a:fld>
            <a:endParaRPr lang="en-US" sz="1400"/>
          </a:p>
        </p:txBody>
      </p:sp>
      <p:sp>
        <p:nvSpPr>
          <p:cNvPr id="86020"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Example</a:t>
            </a:r>
          </a:p>
        </p:txBody>
      </p:sp>
      <p:sp>
        <p:nvSpPr>
          <p:cNvPr id="86021" name="Rectangle 3"/>
          <p:cNvSpPr>
            <a:spLocks noGrp="1" noChangeArrowheads="1"/>
          </p:cNvSpPr>
          <p:nvPr>
            <p:ph type="body" idx="1"/>
          </p:nvPr>
        </p:nvSpPr>
        <p:spPr>
          <a:xfrm>
            <a:off x="228600" y="1079500"/>
            <a:ext cx="8699500" cy="5403850"/>
          </a:xfrm>
        </p:spPr>
        <p:txBody>
          <a:bodyPr/>
          <a:lstStyle/>
          <a:p>
            <a:pPr>
              <a:lnSpc>
                <a:spcPct val="115000"/>
              </a:lnSpc>
            </a:pPr>
            <a:r>
              <a:rPr lang="en-US">
                <a:latin typeface="Arial Narrow" charset="0"/>
                <a:ea typeface="ＭＳ Ｐゴシック" charset="0"/>
                <a:cs typeface="ＭＳ Ｐゴシック" charset="0"/>
              </a:rPr>
              <a:t>Input constraint matrix of second stage:</a:t>
            </a:r>
          </a:p>
          <a:p>
            <a:pPr>
              <a:lnSpc>
                <a:spcPct val="115000"/>
              </a:lnSpc>
            </a:pPr>
            <a:endParaRPr lang="en-US">
              <a:latin typeface="Arial Narrow" charset="0"/>
              <a:ea typeface="ＭＳ Ｐゴシック" charset="0"/>
              <a:cs typeface="ＭＳ Ｐゴシック" charset="0"/>
            </a:endParaRPr>
          </a:p>
          <a:p>
            <a:pPr>
              <a:lnSpc>
                <a:spcPct val="115000"/>
              </a:lnSpc>
            </a:pPr>
            <a:endParaRPr lang="en-US">
              <a:latin typeface="Arial Narrow" charset="0"/>
              <a:ea typeface="ＭＳ Ｐゴシック" charset="0"/>
              <a:cs typeface="ＭＳ Ｐゴシック" charset="0"/>
            </a:endParaRPr>
          </a:p>
          <a:p>
            <a:pPr>
              <a:lnSpc>
                <a:spcPct val="115000"/>
              </a:lnSpc>
            </a:pPr>
            <a:r>
              <a:rPr lang="en-US">
                <a:latin typeface="Arial Narrow" charset="0"/>
                <a:ea typeface="ＭＳ Ｐゴシック" charset="0"/>
                <a:cs typeface="ＭＳ Ｐゴシック" charset="0"/>
              </a:rPr>
              <a:t>Output constraint matrix of first stage:</a:t>
            </a:r>
          </a:p>
          <a:p>
            <a:pPr>
              <a:lnSpc>
                <a:spcPct val="115000"/>
              </a:lnSpc>
            </a:pPr>
            <a:endParaRPr lang="en-US">
              <a:latin typeface="Arial Narrow" charset="0"/>
              <a:ea typeface="ＭＳ Ｐゴシック" charset="0"/>
              <a:cs typeface="ＭＳ Ｐゴシック" charset="0"/>
            </a:endParaRPr>
          </a:p>
          <a:p>
            <a:pPr>
              <a:lnSpc>
                <a:spcPct val="115000"/>
              </a:lnSpc>
            </a:pPr>
            <a:endParaRPr lang="en-US">
              <a:latin typeface="Arial Narrow" charset="0"/>
              <a:ea typeface="ＭＳ Ｐゴシック" charset="0"/>
              <a:cs typeface="ＭＳ Ｐゴシック" charset="0"/>
            </a:endParaRPr>
          </a:p>
          <a:p>
            <a:pPr marL="704850" lvl="1">
              <a:lnSpc>
                <a:spcPct val="115000"/>
              </a:lnSpc>
            </a:pPr>
            <a:endParaRPr lang="en-US">
              <a:latin typeface="Arial Narrow" charset="0"/>
              <a:ea typeface="ＭＳ Ｐゴシック" charset="0"/>
              <a:sym typeface="Symbol" charset="0"/>
            </a:endParaRPr>
          </a:p>
          <a:p>
            <a:pPr>
              <a:lnSpc>
                <a:spcPct val="115000"/>
              </a:lnSpc>
            </a:pPr>
            <a:r>
              <a:rPr lang="en-US">
                <a:latin typeface="Arial Narrow" charset="0"/>
                <a:ea typeface="ＭＳ Ｐゴシック" charset="0"/>
                <a:cs typeface="ＭＳ Ｐゴシック" charset="0"/>
                <a:sym typeface="Symbol" charset="0"/>
              </a:rPr>
              <a:t>Assume the code of </a:t>
            </a:r>
            <a:r>
              <a:rPr lang="en-US" i="1">
                <a:latin typeface="Arial Narrow" charset="0"/>
                <a:ea typeface="ＭＳ Ｐゴシック" charset="0"/>
                <a:cs typeface="ＭＳ Ｐゴシック" charset="0"/>
                <a:sym typeface="Symbol" charset="0"/>
              </a:rPr>
              <a:t>CTND</a:t>
            </a:r>
            <a:r>
              <a:rPr lang="en-US">
                <a:latin typeface="Arial Narrow" charset="0"/>
                <a:ea typeface="ＭＳ Ｐゴシック" charset="0"/>
                <a:cs typeface="ＭＳ Ｐゴシック" charset="0"/>
                <a:sym typeface="Symbol" charset="0"/>
              </a:rPr>
              <a:t> covers the codes of </a:t>
            </a:r>
            <a:r>
              <a:rPr lang="en-US" i="1">
                <a:latin typeface="Arial Narrow" charset="0"/>
                <a:ea typeface="ＭＳ Ｐゴシック" charset="0"/>
                <a:cs typeface="ＭＳ Ｐゴシック" charset="0"/>
                <a:sym typeface="Symbol" charset="0"/>
              </a:rPr>
              <a:t> </a:t>
            </a:r>
            <a:br>
              <a:rPr lang="en-US" i="1">
                <a:latin typeface="Arial Narrow" charset="0"/>
                <a:ea typeface="ＭＳ Ｐゴシック" charset="0"/>
                <a:cs typeface="ＭＳ Ｐゴシック" charset="0"/>
                <a:sym typeface="Symbol" charset="0"/>
              </a:rPr>
            </a:br>
            <a:r>
              <a:rPr lang="en-US" i="1">
                <a:latin typeface="Arial Narrow" charset="0"/>
                <a:ea typeface="ＭＳ Ｐゴシック" charset="0"/>
                <a:cs typeface="ＭＳ Ｐゴシック" charset="0"/>
                <a:sym typeface="Symbol" charset="0"/>
              </a:rPr>
              <a:t>CTNB</a:t>
            </a:r>
            <a:r>
              <a:rPr lang="en-US">
                <a:latin typeface="Arial Narrow" charset="0"/>
                <a:ea typeface="ＭＳ Ｐゴシック" charset="0"/>
                <a:cs typeface="ＭＳ Ｐゴシック" charset="0"/>
                <a:sym typeface="Symbol" charset="0"/>
              </a:rPr>
              <a:t> and </a:t>
            </a:r>
            <a:r>
              <a:rPr lang="en-US" i="1">
                <a:latin typeface="Arial Narrow" charset="0"/>
                <a:ea typeface="ＭＳ Ｐゴシック" charset="0"/>
                <a:cs typeface="ＭＳ Ｐゴシック" charset="0"/>
                <a:sym typeface="Symbol" charset="0"/>
              </a:rPr>
              <a:t>CTNC</a:t>
            </a:r>
            <a:endParaRPr lang="en-US">
              <a:latin typeface="Arial Narrow" charset="0"/>
              <a:ea typeface="ＭＳ Ｐゴシック" charset="0"/>
              <a:cs typeface="ＭＳ Ｐゴシック" charset="0"/>
              <a:sym typeface="Symbol" charset="0"/>
            </a:endParaRPr>
          </a:p>
        </p:txBody>
      </p:sp>
      <p:grpSp>
        <p:nvGrpSpPr>
          <p:cNvPr id="86022" name="Group 17"/>
          <p:cNvGrpSpPr>
            <a:grpSpLocks/>
          </p:cNvGrpSpPr>
          <p:nvPr/>
        </p:nvGrpSpPr>
        <p:grpSpPr bwMode="auto">
          <a:xfrm>
            <a:off x="3554413" y="1685925"/>
            <a:ext cx="2063750" cy="1063625"/>
            <a:chOff x="2485" y="1062"/>
            <a:chExt cx="1300" cy="670"/>
          </a:xfrm>
        </p:grpSpPr>
        <p:sp>
          <p:nvSpPr>
            <p:cNvPr id="86028" name="Rectangle 8"/>
            <p:cNvSpPr>
              <a:spLocks noChangeArrowheads="1"/>
            </p:cNvSpPr>
            <p:nvPr/>
          </p:nvSpPr>
          <p:spPr bwMode="auto">
            <a:xfrm>
              <a:off x="2485" y="1263"/>
              <a:ext cx="365"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nchor="ctr">
              <a:spAutoFit/>
            </a:bodyPr>
            <a:lstStyle/>
            <a:p>
              <a:r>
                <a:rPr lang="fr-FR" b="1"/>
                <a:t>A =</a:t>
              </a:r>
            </a:p>
          </p:txBody>
        </p:sp>
        <p:sp>
          <p:nvSpPr>
            <p:cNvPr id="86029" name="Rectangle 9"/>
            <p:cNvSpPr>
              <a:spLocks noChangeArrowheads="1"/>
            </p:cNvSpPr>
            <p:nvPr/>
          </p:nvSpPr>
          <p:spPr bwMode="auto">
            <a:xfrm>
              <a:off x="3093" y="1162"/>
              <a:ext cx="598" cy="51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nchor="ctr">
              <a:spAutoFit/>
            </a:bodyPr>
            <a:lstStyle/>
            <a:p>
              <a:r>
                <a:rPr lang="fr-FR"/>
                <a:t>1 1 0 0</a:t>
              </a:r>
            </a:p>
            <a:p>
              <a:r>
                <a:rPr lang="fr-FR"/>
                <a:t>0 1 0 1</a:t>
              </a:r>
              <a:endParaRPr lang="fr-FR" b="1"/>
            </a:p>
          </p:txBody>
        </p:sp>
        <p:sp>
          <p:nvSpPr>
            <p:cNvPr id="86030" name="AutoShape 10"/>
            <p:cNvSpPr>
              <a:spLocks/>
            </p:cNvSpPr>
            <p:nvPr/>
          </p:nvSpPr>
          <p:spPr bwMode="auto">
            <a:xfrm>
              <a:off x="3006" y="1062"/>
              <a:ext cx="111" cy="669"/>
            </a:xfrm>
            <a:prstGeom prst="leftBracket">
              <a:avLst>
                <a:gd name="adj" fmla="val 50225"/>
              </a:avLst>
            </a:prstGeom>
            <a:noFill/>
            <a:ln w="2540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86031" name="AutoShape 11"/>
            <p:cNvSpPr>
              <a:spLocks/>
            </p:cNvSpPr>
            <p:nvPr/>
          </p:nvSpPr>
          <p:spPr bwMode="auto">
            <a:xfrm flipH="1">
              <a:off x="3702" y="1062"/>
              <a:ext cx="83" cy="670"/>
            </a:xfrm>
            <a:prstGeom prst="leftBracket">
              <a:avLst>
                <a:gd name="adj" fmla="val 67269"/>
              </a:avLst>
            </a:prstGeom>
            <a:noFill/>
            <a:ln w="2540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grpSp>
      <p:grpSp>
        <p:nvGrpSpPr>
          <p:cNvPr id="86023" name="Group 18"/>
          <p:cNvGrpSpPr>
            <a:grpSpLocks/>
          </p:cNvGrpSpPr>
          <p:nvPr/>
        </p:nvGrpSpPr>
        <p:grpSpPr bwMode="auto">
          <a:xfrm>
            <a:off x="3517900" y="3590925"/>
            <a:ext cx="2138363" cy="1552575"/>
            <a:chOff x="2389" y="2262"/>
            <a:chExt cx="1347" cy="978"/>
          </a:xfrm>
        </p:grpSpPr>
        <p:sp>
          <p:nvSpPr>
            <p:cNvPr id="86024" name="Rectangle 13"/>
            <p:cNvSpPr>
              <a:spLocks noChangeArrowheads="1"/>
            </p:cNvSpPr>
            <p:nvPr/>
          </p:nvSpPr>
          <p:spPr bwMode="auto">
            <a:xfrm>
              <a:off x="2389" y="2613"/>
              <a:ext cx="365"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nchor="ctr">
              <a:spAutoFit/>
            </a:bodyPr>
            <a:lstStyle/>
            <a:p>
              <a:r>
                <a:rPr lang="fr-FR" b="1"/>
                <a:t>B =</a:t>
              </a:r>
            </a:p>
          </p:txBody>
        </p:sp>
        <p:sp>
          <p:nvSpPr>
            <p:cNvPr id="86025" name="Rectangle 14"/>
            <p:cNvSpPr>
              <a:spLocks noChangeArrowheads="1"/>
            </p:cNvSpPr>
            <p:nvPr/>
          </p:nvSpPr>
          <p:spPr bwMode="auto">
            <a:xfrm>
              <a:off x="3017" y="2262"/>
              <a:ext cx="598" cy="97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nchor="ctr">
              <a:spAutoFit/>
            </a:bodyPr>
            <a:lstStyle/>
            <a:p>
              <a:r>
                <a:rPr lang="fr-FR"/>
                <a:t>0 0 0 0</a:t>
              </a:r>
            </a:p>
            <a:p>
              <a:r>
                <a:rPr lang="fr-FR"/>
                <a:t>0 0 0 0</a:t>
              </a:r>
            </a:p>
            <a:p>
              <a:r>
                <a:rPr lang="fr-FR"/>
                <a:t>0 0 0 0</a:t>
              </a:r>
            </a:p>
            <a:p>
              <a:r>
                <a:rPr lang="fr-FR"/>
                <a:t>0 1 1 0</a:t>
              </a:r>
            </a:p>
          </p:txBody>
        </p:sp>
        <p:sp>
          <p:nvSpPr>
            <p:cNvPr id="86026" name="AutoShape 15"/>
            <p:cNvSpPr>
              <a:spLocks/>
            </p:cNvSpPr>
            <p:nvPr/>
          </p:nvSpPr>
          <p:spPr bwMode="auto">
            <a:xfrm>
              <a:off x="2861" y="2309"/>
              <a:ext cx="110" cy="876"/>
            </a:xfrm>
            <a:prstGeom prst="leftBracket">
              <a:avLst>
                <a:gd name="adj" fmla="val 66364"/>
              </a:avLst>
            </a:prstGeom>
            <a:noFill/>
            <a:ln w="2540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fr-FR" b="1"/>
            </a:p>
          </p:txBody>
        </p:sp>
        <p:sp>
          <p:nvSpPr>
            <p:cNvPr id="86027" name="AutoShape 16"/>
            <p:cNvSpPr>
              <a:spLocks/>
            </p:cNvSpPr>
            <p:nvPr/>
          </p:nvSpPr>
          <p:spPr bwMode="auto">
            <a:xfrm flipH="1">
              <a:off x="3653" y="2309"/>
              <a:ext cx="83" cy="876"/>
            </a:xfrm>
            <a:prstGeom prst="leftBracket">
              <a:avLst>
                <a:gd name="adj" fmla="val 87952"/>
              </a:avLst>
            </a:prstGeom>
            <a:noFill/>
            <a:ln w="2540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gr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8066"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en-US" sz="1400"/>
              <a:t>(c)  Giovanni De Micheli</a:t>
            </a:r>
          </a:p>
        </p:txBody>
      </p:sp>
      <p:sp>
        <p:nvSpPr>
          <p:cNvPr id="88067"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301AFD5B-7A6C-A040-BF08-4CB401D319D1}" type="slidenum">
              <a:rPr lang="en-US" sz="1400"/>
              <a:pPr/>
              <a:t>39</a:t>
            </a:fld>
            <a:endParaRPr lang="en-US" sz="1400"/>
          </a:p>
        </p:txBody>
      </p:sp>
      <p:sp>
        <p:nvSpPr>
          <p:cNvPr id="88068"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Example</a:t>
            </a:r>
          </a:p>
        </p:txBody>
      </p:sp>
      <p:sp>
        <p:nvSpPr>
          <p:cNvPr id="88069" name="Rectangle 3"/>
          <p:cNvSpPr>
            <a:spLocks noGrp="1" noChangeArrowheads="1"/>
          </p:cNvSpPr>
          <p:nvPr>
            <p:ph type="body" idx="1"/>
          </p:nvPr>
        </p:nvSpPr>
        <p:spPr>
          <a:xfrm>
            <a:off x="228600" y="1079500"/>
            <a:ext cx="8699500" cy="5403850"/>
          </a:xfrm>
        </p:spPr>
        <p:txBody>
          <a:bodyPr/>
          <a:lstStyle/>
          <a:p>
            <a:pPr>
              <a:lnSpc>
                <a:spcPct val="115000"/>
              </a:lnSpc>
            </a:pPr>
            <a:r>
              <a:rPr lang="en-US">
                <a:latin typeface="Arial Narrow" charset="0"/>
                <a:ea typeface="ＭＳ Ｐゴシック" charset="0"/>
                <a:cs typeface="ＭＳ Ｐゴシック" charset="0"/>
              </a:rPr>
              <a:t>Seed dichotomies associated with </a:t>
            </a:r>
            <a:r>
              <a:rPr lang="en-US">
                <a:solidFill>
                  <a:schemeClr val="bg2"/>
                </a:solidFill>
                <a:latin typeface="Arial Narrow" charset="0"/>
                <a:ea typeface="ＭＳ Ｐゴシック" charset="0"/>
                <a:cs typeface="ＭＳ Ｐゴシック" charset="0"/>
              </a:rPr>
              <a:t>A</a:t>
            </a:r>
            <a:r>
              <a:rPr lang="en-US">
                <a:latin typeface="Arial Narrow" charset="0"/>
                <a:ea typeface="ＭＳ Ｐゴシック" charset="0"/>
                <a:cs typeface="ＭＳ Ｐゴシック" charset="0"/>
              </a:rPr>
              <a:t>:</a:t>
            </a:r>
          </a:p>
          <a:p>
            <a:pPr>
              <a:lnSpc>
                <a:spcPct val="115000"/>
              </a:lnSpc>
            </a:pPr>
            <a:endParaRPr lang="en-US">
              <a:latin typeface="Arial Narrow" charset="0"/>
              <a:ea typeface="ＭＳ Ｐゴシック" charset="0"/>
              <a:cs typeface="ＭＳ Ｐゴシック" charset="0"/>
            </a:endParaRPr>
          </a:p>
          <a:p>
            <a:pPr>
              <a:lnSpc>
                <a:spcPct val="115000"/>
              </a:lnSpc>
            </a:pPr>
            <a:endParaRPr lang="en-US">
              <a:latin typeface="Arial Narrow" charset="0"/>
              <a:ea typeface="ＭＳ Ｐゴシック" charset="0"/>
              <a:cs typeface="ＭＳ Ｐゴシック" charset="0"/>
            </a:endParaRPr>
          </a:p>
          <a:p>
            <a:pPr>
              <a:lnSpc>
                <a:spcPct val="115000"/>
              </a:lnSpc>
            </a:pPr>
            <a:endParaRPr lang="en-US">
              <a:latin typeface="Arial Narrow" charset="0"/>
              <a:ea typeface="ＭＳ Ｐゴシック" charset="0"/>
              <a:cs typeface="ＭＳ Ｐゴシック" charset="0"/>
            </a:endParaRPr>
          </a:p>
          <a:p>
            <a:pPr>
              <a:lnSpc>
                <a:spcPct val="115000"/>
              </a:lnSpc>
            </a:pPr>
            <a:endParaRPr lang="en-US">
              <a:latin typeface="Arial Narrow" charset="0"/>
              <a:ea typeface="ＭＳ Ｐゴシック" charset="0"/>
              <a:cs typeface="ＭＳ Ｐゴシック" charset="0"/>
            </a:endParaRPr>
          </a:p>
          <a:p>
            <a:pPr>
              <a:lnSpc>
                <a:spcPct val="115000"/>
              </a:lnSpc>
            </a:pPr>
            <a:endParaRPr lang="en-US">
              <a:latin typeface="Arial Narrow" charset="0"/>
              <a:ea typeface="ＭＳ Ｐゴシック" charset="0"/>
              <a:cs typeface="ＭＳ Ｐゴシック" charset="0"/>
            </a:endParaRPr>
          </a:p>
          <a:p>
            <a:pPr>
              <a:lnSpc>
                <a:spcPct val="115000"/>
              </a:lnSpc>
            </a:pPr>
            <a:r>
              <a:rPr lang="en-US">
                <a:latin typeface="Arial Narrow" charset="0"/>
                <a:ea typeface="ＭＳ Ｐゴシック" charset="0"/>
                <a:cs typeface="ＭＳ Ｐゴシック" charset="0"/>
              </a:rPr>
              <a:t>Seed dichotomies </a:t>
            </a:r>
            <a:r>
              <a:rPr lang="en-US" i="1">
                <a:solidFill>
                  <a:schemeClr val="tx2"/>
                </a:solidFill>
                <a:latin typeface="Arial Narrow" charset="0"/>
                <a:ea typeface="ＭＳ Ｐゴシック" charset="0"/>
                <a:cs typeface="ＭＳ Ｐゴシック" charset="0"/>
              </a:rPr>
              <a:t>s</a:t>
            </a:r>
            <a:r>
              <a:rPr lang="en-US" baseline="-25000">
                <a:solidFill>
                  <a:schemeClr val="tx2"/>
                </a:solidFill>
                <a:latin typeface="Arial Narrow" charset="0"/>
                <a:ea typeface="ＭＳ Ｐゴシック" charset="0"/>
                <a:cs typeface="ＭＳ Ｐゴシック" charset="0"/>
              </a:rPr>
              <a:t>2</a:t>
            </a:r>
            <a:r>
              <a:rPr lang="en-US">
                <a:solidFill>
                  <a:schemeClr val="tx2"/>
                </a:solidFill>
                <a:latin typeface="Arial Narrow" charset="0"/>
                <a:ea typeface="ＭＳ Ｐゴシック" charset="0"/>
                <a:cs typeface="ＭＳ Ｐゴシック" charset="0"/>
              </a:rPr>
              <a:t> </a:t>
            </a:r>
            <a:r>
              <a:rPr lang="en-US">
                <a:latin typeface="Arial Narrow" charset="0"/>
                <a:ea typeface="ＭＳ Ｐゴシック" charset="0"/>
                <a:cs typeface="ＭＳ Ｐゴシック" charset="0"/>
              </a:rPr>
              <a:t>and </a:t>
            </a:r>
            <a:r>
              <a:rPr lang="en-US" i="1">
                <a:solidFill>
                  <a:schemeClr val="tx2"/>
                </a:solidFill>
                <a:latin typeface="Arial Narrow" charset="0"/>
                <a:ea typeface="ＭＳ Ｐゴシック" charset="0"/>
                <a:cs typeface="ＭＳ Ｐゴシック" charset="0"/>
              </a:rPr>
              <a:t>s</a:t>
            </a:r>
            <a:r>
              <a:rPr lang="en-US" baseline="-25000">
                <a:solidFill>
                  <a:schemeClr val="tx2"/>
                </a:solidFill>
                <a:latin typeface="Arial Narrow" charset="0"/>
                <a:ea typeface="ＭＳ Ｐゴシック" charset="0"/>
                <a:cs typeface="ＭＳ Ｐゴシック" charset="0"/>
              </a:rPr>
              <a:t>8</a:t>
            </a:r>
            <a:r>
              <a:rPr lang="en-US">
                <a:latin typeface="Arial Narrow" charset="0"/>
                <a:ea typeface="ＭＳ Ｐゴシック" charset="0"/>
                <a:cs typeface="ＭＳ Ｐゴシック" charset="0"/>
              </a:rPr>
              <a:t> are not compatible with </a:t>
            </a:r>
            <a:r>
              <a:rPr lang="en-US">
                <a:solidFill>
                  <a:schemeClr val="bg2"/>
                </a:solidFill>
                <a:latin typeface="Arial Narrow" charset="0"/>
                <a:ea typeface="ＭＳ Ｐゴシック" charset="0"/>
                <a:cs typeface="ＭＳ Ｐゴシック" charset="0"/>
              </a:rPr>
              <a:t>B</a:t>
            </a:r>
            <a:endParaRPr lang="en-US">
              <a:latin typeface="Arial Narrow" charset="0"/>
              <a:ea typeface="ＭＳ Ｐゴシック" charset="0"/>
              <a:cs typeface="ＭＳ Ｐゴシック" charset="0"/>
            </a:endParaRPr>
          </a:p>
        </p:txBody>
      </p:sp>
      <p:grpSp>
        <p:nvGrpSpPr>
          <p:cNvPr id="88070" name="Group 10"/>
          <p:cNvGrpSpPr>
            <a:grpSpLocks/>
          </p:cNvGrpSpPr>
          <p:nvPr/>
        </p:nvGrpSpPr>
        <p:grpSpPr bwMode="auto">
          <a:xfrm>
            <a:off x="2501900" y="1714500"/>
            <a:ext cx="5130800" cy="3016250"/>
            <a:chOff x="1576" y="1080"/>
            <a:chExt cx="3232" cy="1900"/>
          </a:xfrm>
        </p:grpSpPr>
        <p:sp>
          <p:nvSpPr>
            <p:cNvPr id="88071" name="Rectangle 8"/>
            <p:cNvSpPr>
              <a:spLocks noChangeArrowheads="1"/>
            </p:cNvSpPr>
            <p:nvPr/>
          </p:nvSpPr>
          <p:spPr bwMode="auto">
            <a:xfrm>
              <a:off x="1576" y="1080"/>
              <a:ext cx="3232" cy="189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anchor="ctr">
              <a:spAutoFit/>
            </a:bodyPr>
            <a:lstStyle/>
            <a:p>
              <a:pPr algn="l">
                <a:tabLst>
                  <a:tab pos="2474913" algn="l"/>
                  <a:tab pos="2759075" algn="l"/>
                </a:tabLst>
              </a:pPr>
              <a:r>
                <a:rPr lang="en-US" i="1"/>
                <a:t>s</a:t>
              </a:r>
              <a:r>
                <a:rPr lang="en-US" baseline="-25000"/>
                <a:t>1</a:t>
              </a:r>
              <a:r>
                <a:rPr lang="en-US" i="1" baseline="-25000"/>
                <a:t>    </a:t>
              </a:r>
              <a:r>
                <a:rPr lang="en-US"/>
                <a:t>({CNTA, CNTB}	;	{CNTC})</a:t>
              </a:r>
            </a:p>
            <a:p>
              <a:pPr algn="l">
                <a:tabLst>
                  <a:tab pos="2474913" algn="l"/>
                  <a:tab pos="2759075" algn="l"/>
                </a:tabLst>
              </a:pPr>
              <a:r>
                <a:rPr lang="en-US" i="1"/>
                <a:t>s</a:t>
              </a:r>
              <a:r>
                <a:rPr lang="en-US" baseline="-25000"/>
                <a:t>2</a:t>
              </a:r>
              <a:r>
                <a:rPr lang="en-US" i="1" baseline="-25000"/>
                <a:t>    </a:t>
              </a:r>
              <a:r>
                <a:rPr lang="en-US"/>
                <a:t>({CNTA, CNTB}	;	{CNTD})</a:t>
              </a:r>
            </a:p>
            <a:p>
              <a:pPr algn="l">
                <a:tabLst>
                  <a:tab pos="2474913" algn="l"/>
                  <a:tab pos="2759075" algn="l"/>
                </a:tabLst>
              </a:pPr>
              <a:r>
                <a:rPr lang="en-US" i="1"/>
                <a:t>s</a:t>
              </a:r>
              <a:r>
                <a:rPr lang="en-US" baseline="-25000"/>
                <a:t>3</a:t>
              </a:r>
              <a:r>
                <a:rPr lang="en-US" i="1" baseline="-25000"/>
                <a:t>    </a:t>
              </a:r>
              <a:r>
                <a:rPr lang="en-US"/>
                <a:t>({CNTC}	;	{CNTA, CNTB})</a:t>
              </a:r>
            </a:p>
            <a:p>
              <a:pPr algn="l">
                <a:tabLst>
                  <a:tab pos="2474913" algn="l"/>
                  <a:tab pos="2759075" algn="l"/>
                </a:tabLst>
              </a:pPr>
              <a:r>
                <a:rPr lang="en-US" i="1"/>
                <a:t>s</a:t>
              </a:r>
              <a:r>
                <a:rPr lang="en-US" baseline="-25000"/>
                <a:t>4</a:t>
              </a:r>
              <a:r>
                <a:rPr lang="en-US" i="1" baseline="-25000"/>
                <a:t>    </a:t>
              </a:r>
              <a:r>
                <a:rPr lang="en-US"/>
                <a:t>({CNTD}	;	{CNTA, CNTB})</a:t>
              </a:r>
            </a:p>
            <a:p>
              <a:pPr algn="l">
                <a:tabLst>
                  <a:tab pos="2474913" algn="l"/>
                  <a:tab pos="2759075" algn="l"/>
                </a:tabLst>
              </a:pPr>
              <a:r>
                <a:rPr lang="en-US" i="1"/>
                <a:t>s</a:t>
              </a:r>
              <a:r>
                <a:rPr lang="en-US" baseline="-25000"/>
                <a:t>5</a:t>
              </a:r>
              <a:r>
                <a:rPr lang="en-US" i="1" baseline="-25000"/>
                <a:t>    </a:t>
              </a:r>
              <a:r>
                <a:rPr lang="en-US"/>
                <a:t>({CNTB, CNTD}	;	{CNTA})</a:t>
              </a:r>
            </a:p>
            <a:p>
              <a:pPr algn="l">
                <a:tabLst>
                  <a:tab pos="2474913" algn="l"/>
                  <a:tab pos="2759075" algn="l"/>
                </a:tabLst>
              </a:pPr>
              <a:r>
                <a:rPr lang="en-US" i="1"/>
                <a:t>s</a:t>
              </a:r>
              <a:r>
                <a:rPr lang="en-US" baseline="-25000"/>
                <a:t>6</a:t>
              </a:r>
              <a:r>
                <a:rPr lang="en-US" i="1" baseline="-25000"/>
                <a:t>    </a:t>
              </a:r>
              <a:r>
                <a:rPr lang="en-US"/>
                <a:t>({CNTB, CNTD}	;	{CNTC})</a:t>
              </a:r>
            </a:p>
            <a:p>
              <a:pPr algn="l">
                <a:tabLst>
                  <a:tab pos="2474913" algn="l"/>
                  <a:tab pos="2759075" algn="l"/>
                </a:tabLst>
              </a:pPr>
              <a:r>
                <a:rPr lang="en-US" i="1"/>
                <a:t>s</a:t>
              </a:r>
              <a:r>
                <a:rPr lang="en-US" baseline="-25000"/>
                <a:t>7</a:t>
              </a:r>
              <a:r>
                <a:rPr lang="en-US" i="1" baseline="-25000"/>
                <a:t>    </a:t>
              </a:r>
              <a:r>
                <a:rPr lang="en-US"/>
                <a:t>({CNTA}	;	{CNTB, CNTD})</a:t>
              </a:r>
            </a:p>
            <a:p>
              <a:pPr algn="l">
                <a:tabLst>
                  <a:tab pos="2474913" algn="l"/>
                  <a:tab pos="2759075" algn="l"/>
                </a:tabLst>
              </a:pPr>
              <a:r>
                <a:rPr lang="en-US" i="1"/>
                <a:t>s</a:t>
              </a:r>
              <a:r>
                <a:rPr lang="en-US" baseline="-25000"/>
                <a:t>8</a:t>
              </a:r>
              <a:r>
                <a:rPr lang="en-US" i="1" baseline="-25000"/>
                <a:t>    </a:t>
              </a:r>
              <a:r>
                <a:rPr lang="en-US"/>
                <a:t>({CNTC}	;	{CNTB, CNTD})</a:t>
              </a:r>
              <a:endParaRPr lang="fr-FR"/>
            </a:p>
          </p:txBody>
        </p:sp>
        <p:sp>
          <p:nvSpPr>
            <p:cNvPr id="88072" name="Line 9"/>
            <p:cNvSpPr>
              <a:spLocks noChangeShapeType="1"/>
            </p:cNvSpPr>
            <p:nvPr/>
          </p:nvSpPr>
          <p:spPr bwMode="auto">
            <a:xfrm>
              <a:off x="1814" y="1103"/>
              <a:ext cx="0" cy="1877"/>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Footer Placeholder 4"/>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en-US" sz="1400"/>
              <a:t>(c)  Giovanni De Micheli</a:t>
            </a:r>
          </a:p>
        </p:txBody>
      </p:sp>
      <p:sp>
        <p:nvSpPr>
          <p:cNvPr id="22531" name="Slide Number Placeholder 5"/>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6EA4682B-3F01-A442-8A90-2CC18827DAC7}" type="slidenum">
              <a:rPr lang="en-US" sz="1400"/>
              <a:pPr/>
              <a:t>4</a:t>
            </a:fld>
            <a:endParaRPr lang="en-US" sz="1400"/>
          </a:p>
        </p:txBody>
      </p:sp>
      <p:sp>
        <p:nvSpPr>
          <p:cNvPr id="22532" name="Rectangle 2"/>
          <p:cNvSpPr>
            <a:spLocks noGrp="1" noChangeArrowheads="1"/>
          </p:cNvSpPr>
          <p:nvPr>
            <p:ph type="title"/>
          </p:nvPr>
        </p:nvSpPr>
        <p:spPr>
          <a:xfrm>
            <a:off x="215900" y="138113"/>
            <a:ext cx="8699500" cy="679450"/>
          </a:xfrm>
        </p:spPr>
        <p:txBody>
          <a:bodyPr/>
          <a:lstStyle/>
          <a:p>
            <a:r>
              <a:rPr lang="en-US">
                <a:latin typeface="Arial Narrow" charset="0"/>
                <a:ea typeface="ＭＳ Ｐゴシック" charset="0"/>
                <a:cs typeface="ＭＳ Ｐゴシック" charset="0"/>
              </a:rPr>
              <a:t>Example</a:t>
            </a:r>
            <a:br>
              <a:rPr lang="en-US">
                <a:latin typeface="Arial Narrow" charset="0"/>
                <a:ea typeface="ＭＳ Ｐゴシック" charset="0"/>
                <a:cs typeface="ＭＳ Ｐゴシック" charset="0"/>
              </a:rPr>
            </a:br>
            <a:r>
              <a:rPr lang="en-US" sz="2400">
                <a:latin typeface="Arial Narrow" charset="0"/>
                <a:ea typeface="ＭＳ Ｐゴシック" charset="0"/>
                <a:cs typeface="ＭＳ Ｐゴシック" charset="0"/>
              </a:rPr>
              <a:t>(input encoding)</a:t>
            </a:r>
            <a:endParaRPr lang="en-US">
              <a:latin typeface="Arial Narrow" charset="0"/>
              <a:ea typeface="ＭＳ Ｐゴシック" charset="0"/>
              <a:cs typeface="ＭＳ Ｐゴシック" charset="0"/>
            </a:endParaRPr>
          </a:p>
        </p:txBody>
      </p:sp>
      <p:grpSp>
        <p:nvGrpSpPr>
          <p:cNvPr id="22533" name="Group 10"/>
          <p:cNvGrpSpPr>
            <a:grpSpLocks/>
          </p:cNvGrpSpPr>
          <p:nvPr/>
        </p:nvGrpSpPr>
        <p:grpSpPr bwMode="auto">
          <a:xfrm>
            <a:off x="2389188" y="2036763"/>
            <a:ext cx="4530725" cy="3043237"/>
            <a:chOff x="1526" y="1600"/>
            <a:chExt cx="2854" cy="1917"/>
          </a:xfrm>
        </p:grpSpPr>
        <p:grpSp>
          <p:nvGrpSpPr>
            <p:cNvPr id="22534" name="Group 11"/>
            <p:cNvGrpSpPr>
              <a:grpSpLocks/>
            </p:cNvGrpSpPr>
            <p:nvPr/>
          </p:nvGrpSpPr>
          <p:grpSpPr bwMode="auto">
            <a:xfrm>
              <a:off x="1684" y="1600"/>
              <a:ext cx="2696" cy="1035"/>
              <a:chOff x="1684" y="1600"/>
              <a:chExt cx="2696" cy="1035"/>
            </a:xfrm>
          </p:grpSpPr>
          <p:sp>
            <p:nvSpPr>
              <p:cNvPr id="22541" name="Text Box 12"/>
              <p:cNvSpPr txBox="1">
                <a:spLocks noChangeArrowheads="1"/>
              </p:cNvSpPr>
              <p:nvPr/>
            </p:nvSpPr>
            <p:spPr bwMode="auto">
              <a:xfrm>
                <a:off x="2011" y="1963"/>
                <a:ext cx="2022"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nchor="ctr">
                <a:spAutoFit/>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pPr>
                  <a:spcBef>
                    <a:spcPct val="50000"/>
                  </a:spcBef>
                </a:pPr>
                <a:r>
                  <a:rPr lang="fr-FR" b="1"/>
                  <a:t>INSTRUCTION DECODER</a:t>
                </a:r>
              </a:p>
            </p:txBody>
          </p:sp>
          <p:sp>
            <p:nvSpPr>
              <p:cNvPr id="22542" name="Rectangle 13"/>
              <p:cNvSpPr>
                <a:spLocks noChangeArrowheads="1"/>
              </p:cNvSpPr>
              <p:nvPr/>
            </p:nvSpPr>
            <p:spPr bwMode="auto">
              <a:xfrm>
                <a:off x="1684" y="1600"/>
                <a:ext cx="2696" cy="1035"/>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grpSp>
        <p:sp>
          <p:nvSpPr>
            <p:cNvPr id="22535" name="Line 14"/>
            <p:cNvSpPr>
              <a:spLocks noChangeShapeType="1"/>
            </p:cNvSpPr>
            <p:nvPr/>
          </p:nvSpPr>
          <p:spPr bwMode="auto">
            <a:xfrm flipV="1">
              <a:off x="2055" y="2641"/>
              <a:ext cx="0" cy="518"/>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22536" name="Line 15"/>
            <p:cNvSpPr>
              <a:spLocks noChangeShapeType="1"/>
            </p:cNvSpPr>
            <p:nvPr/>
          </p:nvSpPr>
          <p:spPr bwMode="auto">
            <a:xfrm flipV="1">
              <a:off x="2855" y="2647"/>
              <a:ext cx="0" cy="518"/>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22537" name="Line 16"/>
            <p:cNvSpPr>
              <a:spLocks noChangeShapeType="1"/>
            </p:cNvSpPr>
            <p:nvPr/>
          </p:nvSpPr>
          <p:spPr bwMode="auto">
            <a:xfrm>
              <a:off x="3738" y="2655"/>
              <a:ext cx="0" cy="497"/>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22538" name="Text Box 17"/>
            <p:cNvSpPr txBox="1">
              <a:spLocks noChangeArrowheads="1"/>
            </p:cNvSpPr>
            <p:nvPr/>
          </p:nvSpPr>
          <p:spPr bwMode="auto">
            <a:xfrm>
              <a:off x="1526" y="3267"/>
              <a:ext cx="663" cy="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nchor="ctr">
              <a:spAutoFit/>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fr-FR" sz="2000" b="1"/>
                <a:t>ad-mode</a:t>
              </a:r>
            </a:p>
          </p:txBody>
        </p:sp>
        <p:sp>
          <p:nvSpPr>
            <p:cNvPr id="22539" name="Text Box 18"/>
            <p:cNvSpPr txBox="1">
              <a:spLocks noChangeArrowheads="1"/>
            </p:cNvSpPr>
            <p:nvPr/>
          </p:nvSpPr>
          <p:spPr bwMode="auto">
            <a:xfrm>
              <a:off x="2535" y="3267"/>
              <a:ext cx="626" cy="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nchor="ctr">
              <a:spAutoFit/>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fr-FR" sz="2000" b="1"/>
                <a:t>op-code</a:t>
              </a:r>
            </a:p>
          </p:txBody>
        </p:sp>
        <p:sp>
          <p:nvSpPr>
            <p:cNvPr id="22540" name="Text Box 19"/>
            <p:cNvSpPr txBox="1">
              <a:spLocks noChangeArrowheads="1"/>
            </p:cNvSpPr>
            <p:nvPr/>
          </p:nvSpPr>
          <p:spPr bwMode="auto">
            <a:xfrm>
              <a:off x="3448" y="3267"/>
              <a:ext cx="561" cy="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nchor="ctr">
              <a:spAutoFit/>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fr-FR" sz="2000" b="1"/>
                <a:t>control</a:t>
              </a:r>
            </a:p>
          </p:txBody>
        </p:sp>
      </p:gr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0114"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en-US" sz="1400"/>
              <a:t>(c)  Giovanni De Micheli</a:t>
            </a:r>
          </a:p>
        </p:txBody>
      </p:sp>
      <p:sp>
        <p:nvSpPr>
          <p:cNvPr id="90115"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EF3B6C43-BB97-8041-BA58-8C97B4085E56}" type="slidenum">
              <a:rPr lang="en-US" sz="1400"/>
              <a:pPr/>
              <a:t>40</a:t>
            </a:fld>
            <a:endParaRPr lang="en-US" sz="1400"/>
          </a:p>
        </p:txBody>
      </p:sp>
      <p:sp>
        <p:nvSpPr>
          <p:cNvPr id="90116"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Example (2)</a:t>
            </a:r>
          </a:p>
        </p:txBody>
      </p:sp>
      <p:sp>
        <p:nvSpPr>
          <p:cNvPr id="1284099" name="Rectangle 3"/>
          <p:cNvSpPr>
            <a:spLocks noGrp="1" noChangeArrowheads="1"/>
          </p:cNvSpPr>
          <p:nvPr>
            <p:ph type="body" idx="1"/>
          </p:nvPr>
        </p:nvSpPr>
        <p:spPr/>
        <p:txBody>
          <a:bodyPr/>
          <a:lstStyle/>
          <a:p>
            <a:r>
              <a:rPr lang="en-US">
                <a:latin typeface="Arial Narrow" charset="0"/>
                <a:ea typeface="ＭＳ Ｐゴシック" charset="0"/>
                <a:cs typeface="ＭＳ Ｐゴシック" charset="0"/>
              </a:rPr>
              <a:t>Prime dichotomies compatible with </a:t>
            </a:r>
            <a:r>
              <a:rPr lang="en-US">
                <a:solidFill>
                  <a:schemeClr val="bg2"/>
                </a:solidFill>
                <a:latin typeface="Arial Narrow" charset="0"/>
                <a:ea typeface="ＭＳ Ｐゴシック" charset="0"/>
                <a:cs typeface="ＭＳ Ｐゴシック" charset="0"/>
              </a:rPr>
              <a:t>B</a:t>
            </a:r>
            <a:r>
              <a:rPr lang="en-US">
                <a:latin typeface="Arial Narrow" charset="0"/>
                <a:ea typeface="ＭＳ Ｐゴシック" charset="0"/>
                <a:cs typeface="ＭＳ Ｐゴシック" charset="0"/>
              </a:rPr>
              <a:t>:</a:t>
            </a:r>
          </a:p>
          <a:p>
            <a:endParaRPr lang="en-US">
              <a:latin typeface="Arial Narrow" charset="0"/>
              <a:ea typeface="ＭＳ Ｐゴシック" charset="0"/>
              <a:cs typeface="ＭＳ Ｐゴシック" charset="0"/>
            </a:endParaRPr>
          </a:p>
          <a:p>
            <a:endParaRPr lang="en-US">
              <a:latin typeface="Arial Narrow" charset="0"/>
              <a:ea typeface="ＭＳ Ｐゴシック" charset="0"/>
              <a:cs typeface="ＭＳ Ｐゴシック" charset="0"/>
            </a:endParaRPr>
          </a:p>
          <a:p>
            <a:r>
              <a:rPr lang="en-US">
                <a:latin typeface="Arial Narrow" charset="0"/>
                <a:ea typeface="ＭＳ Ｐゴシック" charset="0"/>
                <a:cs typeface="ＭＳ Ｐゴシック" charset="0"/>
              </a:rPr>
              <a:t>Cover: </a:t>
            </a:r>
            <a:r>
              <a:rPr lang="en-US" i="1">
                <a:solidFill>
                  <a:schemeClr val="tx2"/>
                </a:solidFill>
                <a:latin typeface="Arial Narrow" charset="0"/>
                <a:ea typeface="ＭＳ Ｐゴシック" charset="0"/>
                <a:cs typeface="ＭＳ Ｐゴシック" charset="0"/>
              </a:rPr>
              <a:t>p</a:t>
            </a:r>
            <a:r>
              <a:rPr lang="en-US">
                <a:solidFill>
                  <a:schemeClr val="tx2"/>
                </a:solidFill>
                <a:latin typeface="Arial Narrow" charset="0"/>
                <a:ea typeface="ＭＳ Ｐゴシック" charset="0"/>
                <a:cs typeface="ＭＳ Ｐゴシック" charset="0"/>
              </a:rPr>
              <a:t>1</a:t>
            </a:r>
            <a:r>
              <a:rPr lang="en-US">
                <a:latin typeface="Arial Narrow" charset="0"/>
                <a:ea typeface="ＭＳ Ｐゴシック" charset="0"/>
                <a:cs typeface="ＭＳ Ｐゴシック" charset="0"/>
              </a:rPr>
              <a:t> and </a:t>
            </a:r>
            <a:r>
              <a:rPr lang="en-US" i="1">
                <a:solidFill>
                  <a:schemeClr val="tx2"/>
                </a:solidFill>
                <a:latin typeface="Arial Narrow" charset="0"/>
                <a:ea typeface="ＭＳ Ｐゴシック" charset="0"/>
                <a:cs typeface="ＭＳ Ｐゴシック" charset="0"/>
              </a:rPr>
              <a:t>p</a:t>
            </a:r>
            <a:r>
              <a:rPr lang="en-US">
                <a:solidFill>
                  <a:schemeClr val="tx2"/>
                </a:solidFill>
                <a:latin typeface="Arial Narrow" charset="0"/>
                <a:ea typeface="ＭＳ Ｐゴシック" charset="0"/>
                <a:cs typeface="ＭＳ Ｐゴシック" charset="0"/>
              </a:rPr>
              <a:t>2</a:t>
            </a:r>
          </a:p>
          <a:p>
            <a:r>
              <a:rPr lang="en-US">
                <a:latin typeface="Arial Narrow" charset="0"/>
                <a:ea typeface="ＭＳ Ｐゴシック" charset="0"/>
                <a:cs typeface="ＭＳ Ｐゴシック" charset="0"/>
              </a:rPr>
              <a:t>Encoding matrix</a:t>
            </a:r>
          </a:p>
        </p:txBody>
      </p:sp>
      <p:grpSp>
        <p:nvGrpSpPr>
          <p:cNvPr id="2" name="Group 6"/>
          <p:cNvGrpSpPr>
            <a:grpSpLocks/>
          </p:cNvGrpSpPr>
          <p:nvPr/>
        </p:nvGrpSpPr>
        <p:grpSpPr bwMode="auto">
          <a:xfrm>
            <a:off x="3692525" y="4291013"/>
            <a:ext cx="1920875" cy="1609725"/>
            <a:chOff x="2305" y="2385"/>
            <a:chExt cx="1210" cy="1014"/>
          </a:xfrm>
        </p:grpSpPr>
        <p:sp>
          <p:nvSpPr>
            <p:cNvPr id="90122" name="Rectangle 7"/>
            <p:cNvSpPr>
              <a:spLocks noChangeArrowheads="1"/>
            </p:cNvSpPr>
            <p:nvPr/>
          </p:nvSpPr>
          <p:spPr bwMode="auto">
            <a:xfrm>
              <a:off x="3073" y="2421"/>
              <a:ext cx="335" cy="97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nchor="ctr">
              <a:spAutoFit/>
            </a:bodyPr>
            <a:lstStyle/>
            <a:p>
              <a:r>
                <a:rPr lang="fr-FR"/>
                <a:t>0 0</a:t>
              </a:r>
            </a:p>
            <a:p>
              <a:r>
                <a:rPr lang="fr-FR"/>
                <a:t>0 1</a:t>
              </a:r>
            </a:p>
            <a:p>
              <a:r>
                <a:rPr lang="fr-FR"/>
                <a:t>1 0</a:t>
              </a:r>
            </a:p>
            <a:p>
              <a:r>
                <a:rPr lang="fr-FR"/>
                <a:t>1 1</a:t>
              </a:r>
            </a:p>
          </p:txBody>
        </p:sp>
        <p:sp>
          <p:nvSpPr>
            <p:cNvPr id="90123" name="AutoShape 8"/>
            <p:cNvSpPr>
              <a:spLocks/>
            </p:cNvSpPr>
            <p:nvPr/>
          </p:nvSpPr>
          <p:spPr bwMode="auto">
            <a:xfrm>
              <a:off x="2923" y="2391"/>
              <a:ext cx="104" cy="953"/>
            </a:xfrm>
            <a:prstGeom prst="leftBracket">
              <a:avLst>
                <a:gd name="adj" fmla="val 76362"/>
              </a:avLst>
            </a:prstGeom>
            <a:noFill/>
            <a:ln w="2540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90124" name="AutoShape 9"/>
            <p:cNvSpPr>
              <a:spLocks/>
            </p:cNvSpPr>
            <p:nvPr/>
          </p:nvSpPr>
          <p:spPr bwMode="auto">
            <a:xfrm flipH="1">
              <a:off x="3432" y="2385"/>
              <a:ext cx="83" cy="960"/>
            </a:xfrm>
            <a:prstGeom prst="leftBracket">
              <a:avLst>
                <a:gd name="adj" fmla="val 96386"/>
              </a:avLst>
            </a:prstGeom>
            <a:noFill/>
            <a:ln w="2540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90125" name="Rectangle 10"/>
            <p:cNvSpPr>
              <a:spLocks noChangeArrowheads="1"/>
            </p:cNvSpPr>
            <p:nvPr/>
          </p:nvSpPr>
          <p:spPr bwMode="auto">
            <a:xfrm>
              <a:off x="2305" y="2760"/>
              <a:ext cx="357"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nchor="ctr">
              <a:spAutoFit/>
            </a:bodyPr>
            <a:lstStyle/>
            <a:p>
              <a:r>
                <a:rPr lang="fr-FR" b="1"/>
                <a:t>E =</a:t>
              </a:r>
            </a:p>
          </p:txBody>
        </p:sp>
      </p:grpSp>
      <p:grpSp>
        <p:nvGrpSpPr>
          <p:cNvPr id="90119" name="Group 16"/>
          <p:cNvGrpSpPr>
            <a:grpSpLocks/>
          </p:cNvGrpSpPr>
          <p:nvPr/>
        </p:nvGrpSpPr>
        <p:grpSpPr bwMode="auto">
          <a:xfrm>
            <a:off x="2228850" y="1817688"/>
            <a:ext cx="5657850" cy="1096962"/>
            <a:chOff x="1404" y="1144"/>
            <a:chExt cx="3778" cy="769"/>
          </a:xfrm>
        </p:grpSpPr>
        <p:sp>
          <p:nvSpPr>
            <p:cNvPr id="90120" name="Rectangle 13"/>
            <p:cNvSpPr>
              <a:spLocks noChangeArrowheads="1"/>
            </p:cNvSpPr>
            <p:nvPr/>
          </p:nvSpPr>
          <p:spPr bwMode="auto">
            <a:xfrm>
              <a:off x="1404" y="1144"/>
              <a:ext cx="3778" cy="76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anchor="ctr">
              <a:spAutoFit/>
            </a:bodyPr>
            <a:lstStyle/>
            <a:p>
              <a:pPr algn="l">
                <a:tabLst>
                  <a:tab pos="3141663" algn="l"/>
                  <a:tab pos="3525838" algn="l"/>
                </a:tabLst>
              </a:pPr>
              <a:r>
                <a:rPr lang="en-US" sz="2200" i="1"/>
                <a:t>p</a:t>
              </a:r>
              <a:r>
                <a:rPr lang="en-US" sz="2200" baseline="-25000"/>
                <a:t>1</a:t>
              </a:r>
              <a:r>
                <a:rPr lang="en-US" sz="2200" i="1" baseline="-25000"/>
                <a:t>    </a:t>
              </a:r>
              <a:r>
                <a:rPr lang="en-US" sz="2200"/>
                <a:t>({CNTC, CNTD}	;	{CNTA, CNTB})</a:t>
              </a:r>
            </a:p>
            <a:p>
              <a:pPr algn="l">
                <a:tabLst>
                  <a:tab pos="3141663" algn="l"/>
                  <a:tab pos="3525838" algn="l"/>
                </a:tabLst>
              </a:pPr>
              <a:r>
                <a:rPr lang="en-US" sz="2200" i="1"/>
                <a:t>p</a:t>
              </a:r>
              <a:r>
                <a:rPr lang="en-US" sz="2200" baseline="-25000"/>
                <a:t>2</a:t>
              </a:r>
              <a:r>
                <a:rPr lang="en-US" sz="2200" i="1" baseline="-25000"/>
                <a:t>    </a:t>
              </a:r>
              <a:r>
                <a:rPr lang="en-US" sz="2200"/>
                <a:t>({CNTB, CNTD}	;	{CNTA, CNTC})</a:t>
              </a:r>
            </a:p>
            <a:p>
              <a:pPr algn="l">
                <a:tabLst>
                  <a:tab pos="3141663" algn="l"/>
                  <a:tab pos="3525838" algn="l"/>
                </a:tabLst>
              </a:pPr>
              <a:r>
                <a:rPr lang="en-US" sz="2200" i="1"/>
                <a:t>p</a:t>
              </a:r>
              <a:r>
                <a:rPr lang="en-US" sz="2200" baseline="-25000"/>
                <a:t>3 </a:t>
              </a:r>
              <a:r>
                <a:rPr lang="en-US" sz="2200" i="1" baseline="-25000"/>
                <a:t>   </a:t>
              </a:r>
              <a:r>
                <a:rPr lang="en-US" sz="2200"/>
                <a:t>({CNTA, CNTB, CNTD}	;	{CNTC})</a:t>
              </a:r>
              <a:endParaRPr lang="fr-FR" sz="2200"/>
            </a:p>
          </p:txBody>
        </p:sp>
        <p:sp>
          <p:nvSpPr>
            <p:cNvPr id="90121" name="Line 14"/>
            <p:cNvSpPr>
              <a:spLocks noChangeShapeType="1"/>
            </p:cNvSpPr>
            <p:nvPr/>
          </p:nvSpPr>
          <p:spPr bwMode="auto">
            <a:xfrm>
              <a:off x="1660" y="1208"/>
              <a:ext cx="7" cy="689"/>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grpSp>
      <p:sp>
        <p:nvSpPr>
          <p:cNvPr id="14" name="Rectangle 13"/>
          <p:cNvSpPr/>
          <p:nvPr/>
        </p:nvSpPr>
        <p:spPr>
          <a:xfrm rot="5400000">
            <a:off x="4787400" y="4769743"/>
            <a:ext cx="2316012" cy="276999"/>
          </a:xfrm>
          <a:prstGeom prst="rect">
            <a:avLst/>
          </a:prstGeom>
        </p:spPr>
        <p:txBody>
          <a:bodyPr wrap="square">
            <a:spAutoFit/>
          </a:bodyPr>
          <a:lstStyle/>
          <a:p>
            <a:pPr lvl="1">
              <a:lnSpc>
                <a:spcPct val="100000"/>
              </a:lnSpc>
            </a:pPr>
            <a:r>
              <a:rPr lang="fr-FR" sz="1200" dirty="0">
                <a:solidFill>
                  <a:schemeClr val="tx2"/>
                </a:solidFill>
                <a:latin typeface="Arial"/>
                <a:cs typeface="Arial"/>
              </a:rPr>
              <a:t>AND   OR   JMP   ADD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84099">
                                            <p:txEl>
                                              <p:pRg st="3" end="3"/>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284099">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4210" name="Footer Placeholder 4"/>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en-US" sz="1400"/>
              <a:t>(c)  Giovanni De Micheli</a:t>
            </a:r>
          </a:p>
        </p:txBody>
      </p:sp>
      <p:sp>
        <p:nvSpPr>
          <p:cNvPr id="94211" name="Slide Number Placeholder 5"/>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9C3067AB-2591-614B-A120-9FDA0D3C4ACF}" type="slidenum">
              <a:rPr lang="en-US" sz="1400"/>
              <a:pPr/>
              <a:t>41</a:t>
            </a:fld>
            <a:endParaRPr lang="en-US" sz="1400"/>
          </a:p>
        </p:txBody>
      </p:sp>
      <p:sp>
        <p:nvSpPr>
          <p:cNvPr id="94212"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Example</a:t>
            </a:r>
          </a:p>
        </p:txBody>
      </p:sp>
      <p:pic>
        <p:nvPicPr>
          <p:cNvPr id="94213" name="Picture 50" descr="Encoding_slide3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46363" y="1111250"/>
            <a:ext cx="3949700" cy="20955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94214" name="Picture 51" descr="Encoding_slide38_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47850" y="3252788"/>
            <a:ext cx="5765800" cy="31623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6258"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en-US" sz="1400"/>
              <a:t>(c)  Giovanni De Micheli</a:t>
            </a:r>
          </a:p>
        </p:txBody>
      </p:sp>
      <p:sp>
        <p:nvSpPr>
          <p:cNvPr id="96259"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15E0D30F-2A50-C24C-B2E2-8B47C7C6FB0F}" type="slidenum">
              <a:rPr lang="en-US" sz="1400"/>
              <a:pPr/>
              <a:t>42</a:t>
            </a:fld>
            <a:endParaRPr lang="en-US" sz="1400"/>
          </a:p>
        </p:txBody>
      </p:sp>
      <p:sp>
        <p:nvSpPr>
          <p:cNvPr id="96260"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Example</a:t>
            </a:r>
          </a:p>
        </p:txBody>
      </p:sp>
      <p:sp>
        <p:nvSpPr>
          <p:cNvPr id="94213" name="Rectangle 3"/>
          <p:cNvSpPr>
            <a:spLocks noGrp="1" noChangeArrowheads="1"/>
          </p:cNvSpPr>
          <p:nvPr>
            <p:ph type="body" idx="1"/>
          </p:nvPr>
        </p:nvSpPr>
        <p:spPr/>
        <p:txBody>
          <a:bodyPr/>
          <a:lstStyle/>
          <a:p>
            <a:r>
              <a:rPr lang="en-US">
                <a:latin typeface="Arial Narrow" charset="0"/>
                <a:ea typeface="ＭＳ Ｐゴシック" charset="0"/>
                <a:cs typeface="ＭＳ Ｐゴシック" charset="0"/>
              </a:rPr>
              <a:t>Minimum symbolic cover:</a:t>
            </a:r>
          </a:p>
          <a:p>
            <a:endParaRPr lang="en-US">
              <a:latin typeface="Arial Narrow" charset="0"/>
              <a:ea typeface="ＭＳ Ｐゴシック" charset="0"/>
              <a:cs typeface="ＭＳ Ｐゴシック" charset="0"/>
            </a:endParaRPr>
          </a:p>
          <a:p>
            <a:r>
              <a:rPr lang="en-US">
                <a:latin typeface="Arial Narrow" charset="0"/>
                <a:ea typeface="ＭＳ Ｐゴシック" charset="0"/>
                <a:cs typeface="ＭＳ Ｐゴシック" charset="0"/>
              </a:rPr>
              <a:t>Covering constraints:</a:t>
            </a:r>
          </a:p>
          <a:p>
            <a:pPr lvl="1"/>
            <a:r>
              <a:rPr lang="en-US" i="1">
                <a:solidFill>
                  <a:schemeClr val="bg2"/>
                </a:solidFill>
                <a:latin typeface="Arial Narrow" charset="0"/>
                <a:ea typeface="ＭＳ Ｐゴシック" charset="0"/>
              </a:rPr>
              <a:t>s</a:t>
            </a:r>
            <a:r>
              <a:rPr lang="en-US" baseline="-25000">
                <a:solidFill>
                  <a:schemeClr val="bg2"/>
                </a:solidFill>
                <a:latin typeface="Arial Narrow" charset="0"/>
                <a:ea typeface="ＭＳ Ｐゴシック" charset="0"/>
              </a:rPr>
              <a:t>1</a:t>
            </a:r>
            <a:r>
              <a:rPr lang="en-US">
                <a:latin typeface="Arial Narrow" charset="0"/>
                <a:ea typeface="ＭＳ Ｐゴシック" charset="0"/>
              </a:rPr>
              <a:t> and </a:t>
            </a:r>
            <a:r>
              <a:rPr lang="en-US" i="1">
                <a:solidFill>
                  <a:schemeClr val="bg2"/>
                </a:solidFill>
                <a:latin typeface="Arial Narrow" charset="0"/>
                <a:ea typeface="ＭＳ Ｐゴシック" charset="0"/>
              </a:rPr>
              <a:t>s</a:t>
            </a:r>
            <a:r>
              <a:rPr lang="en-US" baseline="-25000">
                <a:solidFill>
                  <a:schemeClr val="bg2"/>
                </a:solidFill>
                <a:latin typeface="Arial Narrow" charset="0"/>
                <a:ea typeface="ＭＳ Ｐゴシック" charset="0"/>
              </a:rPr>
              <a:t>2</a:t>
            </a:r>
            <a:r>
              <a:rPr lang="en-US">
                <a:solidFill>
                  <a:schemeClr val="bg2"/>
                </a:solidFill>
                <a:latin typeface="Arial Narrow" charset="0"/>
                <a:ea typeface="ＭＳ Ｐゴシック" charset="0"/>
              </a:rPr>
              <a:t> </a:t>
            </a:r>
            <a:r>
              <a:rPr lang="en-US">
                <a:latin typeface="Arial Narrow" charset="0"/>
                <a:ea typeface="ＭＳ Ｐゴシック" charset="0"/>
              </a:rPr>
              <a:t>cover</a:t>
            </a:r>
            <a:r>
              <a:rPr lang="en-US">
                <a:solidFill>
                  <a:schemeClr val="bg2"/>
                </a:solidFill>
                <a:latin typeface="Arial Narrow" charset="0"/>
                <a:ea typeface="ＭＳ Ｐゴシック" charset="0"/>
              </a:rPr>
              <a:t> </a:t>
            </a:r>
            <a:r>
              <a:rPr lang="en-US" i="1">
                <a:solidFill>
                  <a:schemeClr val="bg2"/>
                </a:solidFill>
                <a:latin typeface="Arial Narrow" charset="0"/>
                <a:ea typeface="ＭＳ Ｐゴシック" charset="0"/>
              </a:rPr>
              <a:t>s</a:t>
            </a:r>
            <a:r>
              <a:rPr lang="en-US" baseline="-25000">
                <a:solidFill>
                  <a:schemeClr val="bg2"/>
                </a:solidFill>
                <a:latin typeface="Arial Narrow" charset="0"/>
                <a:ea typeface="ＭＳ Ｐゴシック" charset="0"/>
              </a:rPr>
              <a:t>3</a:t>
            </a:r>
            <a:endParaRPr lang="en-US">
              <a:solidFill>
                <a:schemeClr val="bg2"/>
              </a:solidFill>
              <a:latin typeface="Arial Narrow" charset="0"/>
              <a:ea typeface="ＭＳ Ｐゴシック" charset="0"/>
            </a:endParaRPr>
          </a:p>
          <a:p>
            <a:pPr lvl="1"/>
            <a:r>
              <a:rPr lang="en-US" i="1">
                <a:solidFill>
                  <a:schemeClr val="bg2"/>
                </a:solidFill>
                <a:latin typeface="Arial Narrow" charset="0"/>
                <a:ea typeface="ＭＳ Ｐゴシック" charset="0"/>
              </a:rPr>
              <a:t>s</a:t>
            </a:r>
            <a:r>
              <a:rPr lang="en-US" baseline="-25000">
                <a:solidFill>
                  <a:schemeClr val="bg2"/>
                </a:solidFill>
                <a:latin typeface="Arial Narrow" charset="0"/>
                <a:ea typeface="ＭＳ Ｐゴシック" charset="0"/>
              </a:rPr>
              <a:t>5</a:t>
            </a:r>
            <a:r>
              <a:rPr lang="en-US">
                <a:latin typeface="Arial Narrow" charset="0"/>
                <a:ea typeface="ＭＳ Ｐゴシック" charset="0"/>
              </a:rPr>
              <a:t> is covered by all other states</a:t>
            </a:r>
          </a:p>
          <a:p>
            <a:r>
              <a:rPr lang="en-US">
                <a:latin typeface="Arial Narrow" charset="0"/>
                <a:ea typeface="ＭＳ Ｐゴシック" charset="0"/>
                <a:cs typeface="ＭＳ Ｐゴシック" charset="0"/>
              </a:rPr>
              <a:t>Constraint and encoding matrices:</a:t>
            </a:r>
          </a:p>
        </p:txBody>
      </p:sp>
      <p:grpSp>
        <p:nvGrpSpPr>
          <p:cNvPr id="2" name="Group 6"/>
          <p:cNvGrpSpPr>
            <a:grpSpLocks/>
          </p:cNvGrpSpPr>
          <p:nvPr/>
        </p:nvGrpSpPr>
        <p:grpSpPr bwMode="auto">
          <a:xfrm>
            <a:off x="1660525" y="5026025"/>
            <a:ext cx="2063750" cy="1063625"/>
            <a:chOff x="2485" y="1062"/>
            <a:chExt cx="1300" cy="670"/>
          </a:xfrm>
        </p:grpSpPr>
        <p:sp>
          <p:nvSpPr>
            <p:cNvPr id="96274" name="Rectangle 7"/>
            <p:cNvSpPr>
              <a:spLocks noChangeArrowheads="1"/>
            </p:cNvSpPr>
            <p:nvPr/>
          </p:nvSpPr>
          <p:spPr bwMode="auto">
            <a:xfrm>
              <a:off x="2485" y="1263"/>
              <a:ext cx="365"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nchor="ctr">
              <a:spAutoFit/>
            </a:bodyPr>
            <a:lstStyle/>
            <a:p>
              <a:r>
                <a:rPr lang="fr-FR" b="1"/>
                <a:t>A =</a:t>
              </a:r>
            </a:p>
          </p:txBody>
        </p:sp>
        <p:sp>
          <p:nvSpPr>
            <p:cNvPr id="96275" name="Rectangle 8"/>
            <p:cNvSpPr>
              <a:spLocks noChangeArrowheads="1"/>
            </p:cNvSpPr>
            <p:nvPr/>
          </p:nvSpPr>
          <p:spPr bwMode="auto">
            <a:xfrm>
              <a:off x="3027" y="1162"/>
              <a:ext cx="729" cy="51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nchor="ctr">
              <a:spAutoFit/>
            </a:bodyPr>
            <a:lstStyle/>
            <a:p>
              <a:r>
                <a:rPr lang="fr-FR"/>
                <a:t>1 1 0 1 0</a:t>
              </a:r>
            </a:p>
            <a:p>
              <a:r>
                <a:rPr lang="fr-FR"/>
                <a:t>0 0 0 1 1</a:t>
              </a:r>
              <a:endParaRPr lang="fr-FR" b="1"/>
            </a:p>
          </p:txBody>
        </p:sp>
        <p:sp>
          <p:nvSpPr>
            <p:cNvPr id="96276" name="AutoShape 9"/>
            <p:cNvSpPr>
              <a:spLocks/>
            </p:cNvSpPr>
            <p:nvPr/>
          </p:nvSpPr>
          <p:spPr bwMode="auto">
            <a:xfrm>
              <a:off x="3006" y="1062"/>
              <a:ext cx="111" cy="669"/>
            </a:xfrm>
            <a:prstGeom prst="leftBracket">
              <a:avLst>
                <a:gd name="adj" fmla="val 50225"/>
              </a:avLst>
            </a:prstGeom>
            <a:noFill/>
            <a:ln w="2540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96277" name="AutoShape 10"/>
            <p:cNvSpPr>
              <a:spLocks/>
            </p:cNvSpPr>
            <p:nvPr/>
          </p:nvSpPr>
          <p:spPr bwMode="auto">
            <a:xfrm flipH="1">
              <a:off x="3702" y="1062"/>
              <a:ext cx="83" cy="670"/>
            </a:xfrm>
            <a:prstGeom prst="leftBracket">
              <a:avLst>
                <a:gd name="adj" fmla="val 67269"/>
              </a:avLst>
            </a:prstGeom>
            <a:noFill/>
            <a:ln w="2540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grpSp>
      <p:grpSp>
        <p:nvGrpSpPr>
          <p:cNvPr id="3" name="Group 11"/>
          <p:cNvGrpSpPr>
            <a:grpSpLocks/>
          </p:cNvGrpSpPr>
          <p:nvPr/>
        </p:nvGrpSpPr>
        <p:grpSpPr bwMode="auto">
          <a:xfrm>
            <a:off x="4111625" y="4695825"/>
            <a:ext cx="2138363" cy="1552575"/>
            <a:chOff x="2389" y="2262"/>
            <a:chExt cx="1347" cy="978"/>
          </a:xfrm>
        </p:grpSpPr>
        <p:sp>
          <p:nvSpPr>
            <p:cNvPr id="96270" name="Rectangle 12"/>
            <p:cNvSpPr>
              <a:spLocks noChangeArrowheads="1"/>
            </p:cNvSpPr>
            <p:nvPr/>
          </p:nvSpPr>
          <p:spPr bwMode="auto">
            <a:xfrm>
              <a:off x="2389" y="2613"/>
              <a:ext cx="365"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nchor="ctr">
              <a:spAutoFit/>
            </a:bodyPr>
            <a:lstStyle/>
            <a:p>
              <a:r>
                <a:rPr lang="fr-FR" b="1"/>
                <a:t>B =</a:t>
              </a:r>
            </a:p>
          </p:txBody>
        </p:sp>
        <p:sp>
          <p:nvSpPr>
            <p:cNvPr id="96271" name="Rectangle 13"/>
            <p:cNvSpPr>
              <a:spLocks noChangeArrowheads="1"/>
            </p:cNvSpPr>
            <p:nvPr/>
          </p:nvSpPr>
          <p:spPr bwMode="auto">
            <a:xfrm>
              <a:off x="2951" y="2262"/>
              <a:ext cx="729" cy="97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nchor="ctr">
              <a:spAutoFit/>
            </a:bodyPr>
            <a:lstStyle/>
            <a:p>
              <a:r>
                <a:rPr lang="fr-FR"/>
                <a:t>0 0 1 0 1</a:t>
              </a:r>
            </a:p>
            <a:p>
              <a:r>
                <a:rPr lang="fr-FR"/>
                <a:t>0 0 1 0 1</a:t>
              </a:r>
            </a:p>
            <a:p>
              <a:r>
                <a:rPr lang="fr-FR"/>
                <a:t>0 0 0 0 1</a:t>
              </a:r>
            </a:p>
            <a:p>
              <a:r>
                <a:rPr lang="fr-FR"/>
                <a:t>0 0 0 0 0</a:t>
              </a:r>
              <a:endParaRPr lang="fr-FR" b="1"/>
            </a:p>
          </p:txBody>
        </p:sp>
        <p:sp>
          <p:nvSpPr>
            <p:cNvPr id="96272" name="AutoShape 14"/>
            <p:cNvSpPr>
              <a:spLocks/>
            </p:cNvSpPr>
            <p:nvPr/>
          </p:nvSpPr>
          <p:spPr bwMode="auto">
            <a:xfrm>
              <a:off x="2861" y="2309"/>
              <a:ext cx="110" cy="876"/>
            </a:xfrm>
            <a:prstGeom prst="leftBracket">
              <a:avLst>
                <a:gd name="adj" fmla="val 66364"/>
              </a:avLst>
            </a:prstGeom>
            <a:noFill/>
            <a:ln w="2540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fr-FR" b="1"/>
            </a:p>
          </p:txBody>
        </p:sp>
        <p:sp>
          <p:nvSpPr>
            <p:cNvPr id="96273" name="AutoShape 15"/>
            <p:cNvSpPr>
              <a:spLocks/>
            </p:cNvSpPr>
            <p:nvPr/>
          </p:nvSpPr>
          <p:spPr bwMode="auto">
            <a:xfrm flipH="1">
              <a:off x="3653" y="2309"/>
              <a:ext cx="83" cy="876"/>
            </a:xfrm>
            <a:prstGeom prst="leftBracket">
              <a:avLst>
                <a:gd name="adj" fmla="val 87952"/>
              </a:avLst>
            </a:prstGeom>
            <a:noFill/>
            <a:ln w="2540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grpSp>
      <p:sp>
        <p:nvSpPr>
          <p:cNvPr id="96264" name="Text Box 16"/>
          <p:cNvSpPr txBox="1">
            <a:spLocks noChangeArrowheads="1"/>
          </p:cNvSpPr>
          <p:nvPr/>
        </p:nvSpPr>
        <p:spPr bwMode="auto">
          <a:xfrm>
            <a:off x="4772025" y="1241425"/>
            <a:ext cx="3387725" cy="15525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anchor="ctr">
            <a:spAutoFit/>
          </a:bodyPr>
          <a:lstStyle>
            <a:lvl1pPr>
              <a:tabLst>
                <a:tab pos="481013" algn="l"/>
                <a:tab pos="1719263" algn="l"/>
                <a:tab pos="2474913" algn="l"/>
              </a:tabLst>
              <a:defRPr sz="2400">
                <a:solidFill>
                  <a:schemeClr val="tx1"/>
                </a:solidFill>
                <a:latin typeface="Arial Narrow" charset="0"/>
                <a:ea typeface="ＭＳ Ｐゴシック" charset="0"/>
                <a:cs typeface="ＭＳ Ｐゴシック" charset="0"/>
              </a:defRPr>
            </a:lvl1pPr>
            <a:lvl2pPr marL="37931725" indent="-37474525">
              <a:tabLst>
                <a:tab pos="481013" algn="l"/>
                <a:tab pos="1719263" algn="l"/>
                <a:tab pos="2474913" algn="l"/>
              </a:tabLst>
              <a:defRPr sz="2400">
                <a:solidFill>
                  <a:schemeClr val="tx1"/>
                </a:solidFill>
                <a:latin typeface="Arial Narrow" charset="0"/>
                <a:ea typeface="ＭＳ Ｐゴシック" charset="0"/>
              </a:defRPr>
            </a:lvl2pPr>
            <a:lvl3pPr>
              <a:tabLst>
                <a:tab pos="481013" algn="l"/>
                <a:tab pos="1719263" algn="l"/>
                <a:tab pos="2474913" algn="l"/>
              </a:tabLst>
              <a:defRPr sz="2400">
                <a:solidFill>
                  <a:schemeClr val="tx1"/>
                </a:solidFill>
                <a:latin typeface="Arial Narrow" charset="0"/>
                <a:ea typeface="ＭＳ Ｐゴシック" charset="0"/>
              </a:defRPr>
            </a:lvl3pPr>
            <a:lvl4pPr>
              <a:tabLst>
                <a:tab pos="481013" algn="l"/>
                <a:tab pos="1719263" algn="l"/>
                <a:tab pos="2474913" algn="l"/>
              </a:tabLst>
              <a:defRPr sz="2400">
                <a:solidFill>
                  <a:schemeClr val="tx1"/>
                </a:solidFill>
                <a:latin typeface="Arial Narrow" charset="0"/>
                <a:ea typeface="ＭＳ Ｐゴシック" charset="0"/>
              </a:defRPr>
            </a:lvl4pPr>
            <a:lvl5pPr>
              <a:tabLst>
                <a:tab pos="481013" algn="l"/>
                <a:tab pos="1719263" algn="l"/>
                <a:tab pos="2474913" algn="l"/>
              </a:tabLst>
              <a:defRPr sz="2400">
                <a:solidFill>
                  <a:schemeClr val="tx1"/>
                </a:solidFill>
                <a:latin typeface="Arial Narrow" charset="0"/>
                <a:ea typeface="ＭＳ Ｐゴシック" charset="0"/>
              </a:defRPr>
            </a:lvl5pPr>
            <a:lvl6pPr marL="457200" eaLnBrk="0" fontAlgn="base" hangingPunct="0">
              <a:spcBef>
                <a:spcPct val="0"/>
              </a:spcBef>
              <a:spcAft>
                <a:spcPct val="0"/>
              </a:spcAft>
              <a:tabLst>
                <a:tab pos="481013" algn="l"/>
                <a:tab pos="1719263" algn="l"/>
                <a:tab pos="2474913" algn="l"/>
              </a:tabLst>
              <a:defRPr sz="2400">
                <a:solidFill>
                  <a:schemeClr val="tx1"/>
                </a:solidFill>
                <a:latin typeface="Arial Narrow" charset="0"/>
                <a:ea typeface="ＭＳ Ｐゴシック" charset="0"/>
              </a:defRPr>
            </a:lvl6pPr>
            <a:lvl7pPr marL="914400" eaLnBrk="0" fontAlgn="base" hangingPunct="0">
              <a:spcBef>
                <a:spcPct val="0"/>
              </a:spcBef>
              <a:spcAft>
                <a:spcPct val="0"/>
              </a:spcAft>
              <a:tabLst>
                <a:tab pos="481013" algn="l"/>
                <a:tab pos="1719263" algn="l"/>
                <a:tab pos="2474913" algn="l"/>
              </a:tabLst>
              <a:defRPr sz="2400">
                <a:solidFill>
                  <a:schemeClr val="tx1"/>
                </a:solidFill>
                <a:latin typeface="Arial Narrow" charset="0"/>
                <a:ea typeface="ＭＳ Ｐゴシック" charset="0"/>
              </a:defRPr>
            </a:lvl7pPr>
            <a:lvl8pPr marL="1371600" eaLnBrk="0" fontAlgn="base" hangingPunct="0">
              <a:spcBef>
                <a:spcPct val="0"/>
              </a:spcBef>
              <a:spcAft>
                <a:spcPct val="0"/>
              </a:spcAft>
              <a:tabLst>
                <a:tab pos="481013" algn="l"/>
                <a:tab pos="1719263" algn="l"/>
                <a:tab pos="2474913" algn="l"/>
              </a:tabLst>
              <a:defRPr sz="2400">
                <a:solidFill>
                  <a:schemeClr val="tx1"/>
                </a:solidFill>
                <a:latin typeface="Arial Narrow" charset="0"/>
                <a:ea typeface="ＭＳ Ｐゴシック" charset="0"/>
              </a:defRPr>
            </a:lvl8pPr>
            <a:lvl9pPr marL="1828800" eaLnBrk="0" fontAlgn="base" hangingPunct="0">
              <a:spcBef>
                <a:spcPct val="0"/>
              </a:spcBef>
              <a:spcAft>
                <a:spcPct val="0"/>
              </a:spcAft>
              <a:tabLst>
                <a:tab pos="481013" algn="l"/>
                <a:tab pos="1719263" algn="l"/>
                <a:tab pos="2474913" algn="l"/>
              </a:tabLst>
              <a:defRPr sz="2400">
                <a:solidFill>
                  <a:schemeClr val="tx1"/>
                </a:solidFill>
                <a:latin typeface="Arial Narrow" charset="0"/>
                <a:ea typeface="ＭＳ Ｐゴシック" charset="0"/>
              </a:defRPr>
            </a:lvl9pPr>
          </a:lstStyle>
          <a:p>
            <a:pPr algn="l"/>
            <a:r>
              <a:rPr lang="fr-FR" b="1"/>
              <a:t>*	</a:t>
            </a:r>
            <a:r>
              <a:rPr lang="fr-FR" b="1" i="1"/>
              <a:t>s</a:t>
            </a:r>
            <a:r>
              <a:rPr lang="fr-FR" b="1" baseline="-25000"/>
              <a:t>1 </a:t>
            </a:r>
            <a:r>
              <a:rPr lang="fr-FR" b="1" i="1"/>
              <a:t>s</a:t>
            </a:r>
            <a:r>
              <a:rPr lang="fr-FR" b="1" baseline="-25000"/>
              <a:t>2 </a:t>
            </a:r>
            <a:r>
              <a:rPr lang="fr-FR" b="1" i="1"/>
              <a:t>s</a:t>
            </a:r>
            <a:r>
              <a:rPr lang="fr-FR" b="1" baseline="-25000"/>
              <a:t>4 	</a:t>
            </a:r>
            <a:r>
              <a:rPr lang="fr-FR" b="1" i="1"/>
              <a:t>s</a:t>
            </a:r>
            <a:r>
              <a:rPr lang="fr-FR" b="1" baseline="-25000"/>
              <a:t>3 </a:t>
            </a:r>
            <a:r>
              <a:rPr lang="fr-FR" b="1"/>
              <a:t>	0</a:t>
            </a:r>
          </a:p>
          <a:p>
            <a:pPr algn="l"/>
            <a:r>
              <a:rPr lang="fr-FR" b="1"/>
              <a:t>1	</a:t>
            </a:r>
            <a:r>
              <a:rPr lang="fr-FR" b="1" i="1"/>
              <a:t>s</a:t>
            </a:r>
            <a:r>
              <a:rPr lang="fr-FR" b="1" baseline="-25000"/>
              <a:t>2	</a:t>
            </a:r>
            <a:r>
              <a:rPr lang="fr-FR" b="1" i="1"/>
              <a:t>s</a:t>
            </a:r>
            <a:r>
              <a:rPr lang="fr-FR" b="1" baseline="-25000"/>
              <a:t>1	 </a:t>
            </a:r>
            <a:r>
              <a:rPr lang="fr-FR" b="1"/>
              <a:t>1</a:t>
            </a:r>
          </a:p>
          <a:p>
            <a:pPr algn="l"/>
            <a:r>
              <a:rPr lang="fr-FR" b="1"/>
              <a:t>0	</a:t>
            </a:r>
            <a:r>
              <a:rPr lang="fr-FR" b="1" i="1"/>
              <a:t>s</a:t>
            </a:r>
            <a:r>
              <a:rPr lang="fr-FR" b="1" baseline="-25000"/>
              <a:t>4 </a:t>
            </a:r>
            <a:r>
              <a:rPr lang="fr-FR" b="1" i="1"/>
              <a:t>s</a:t>
            </a:r>
            <a:r>
              <a:rPr lang="fr-FR" b="1" baseline="-25000"/>
              <a:t>5 	</a:t>
            </a:r>
            <a:r>
              <a:rPr lang="fr-FR" b="1" i="1"/>
              <a:t>s</a:t>
            </a:r>
            <a:r>
              <a:rPr lang="fr-FR" b="1" baseline="-25000"/>
              <a:t>2	 </a:t>
            </a:r>
            <a:r>
              <a:rPr lang="fr-FR" b="1"/>
              <a:t>1</a:t>
            </a:r>
          </a:p>
          <a:p>
            <a:pPr algn="l"/>
            <a:r>
              <a:rPr lang="fr-FR" b="1"/>
              <a:t>1	</a:t>
            </a:r>
            <a:r>
              <a:rPr lang="fr-FR" b="1" i="1"/>
              <a:t>s</a:t>
            </a:r>
            <a:r>
              <a:rPr lang="fr-FR" b="1" baseline="-25000"/>
              <a:t>3</a:t>
            </a:r>
            <a:r>
              <a:rPr lang="fr-FR" b="1"/>
              <a:t> 	</a:t>
            </a:r>
            <a:r>
              <a:rPr lang="fr-FR" b="1" i="1"/>
              <a:t>s</a:t>
            </a:r>
            <a:r>
              <a:rPr lang="fr-FR" b="1" baseline="-25000"/>
              <a:t>4</a:t>
            </a:r>
            <a:r>
              <a:rPr lang="fr-FR" b="1"/>
              <a:t> 	 1</a:t>
            </a:r>
          </a:p>
        </p:txBody>
      </p:sp>
      <p:grpSp>
        <p:nvGrpSpPr>
          <p:cNvPr id="4" name="Group 16"/>
          <p:cNvGrpSpPr>
            <a:grpSpLocks/>
          </p:cNvGrpSpPr>
          <p:nvPr/>
        </p:nvGrpSpPr>
        <p:grpSpPr bwMode="auto">
          <a:xfrm>
            <a:off x="6567488" y="4533900"/>
            <a:ext cx="2130425" cy="1917700"/>
            <a:chOff x="3373438" y="1820863"/>
            <a:chExt cx="2130425" cy="1917700"/>
          </a:xfrm>
        </p:grpSpPr>
        <p:sp>
          <p:nvSpPr>
            <p:cNvPr id="96266" name="Rectangle 7"/>
            <p:cNvSpPr>
              <a:spLocks noChangeArrowheads="1"/>
            </p:cNvSpPr>
            <p:nvPr/>
          </p:nvSpPr>
          <p:spPr bwMode="auto">
            <a:xfrm>
              <a:off x="3373438" y="2560638"/>
              <a:ext cx="566737"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nchor="ctr">
              <a:spAutoFit/>
            </a:bodyPr>
            <a:lstStyle/>
            <a:p>
              <a:r>
                <a:rPr lang="fr-FR" b="1"/>
                <a:t>E =</a:t>
              </a:r>
            </a:p>
          </p:txBody>
        </p:sp>
        <p:sp>
          <p:nvSpPr>
            <p:cNvPr id="96267" name="Rectangle 8"/>
            <p:cNvSpPr>
              <a:spLocks noChangeArrowheads="1"/>
            </p:cNvSpPr>
            <p:nvPr/>
          </p:nvSpPr>
          <p:spPr bwMode="auto">
            <a:xfrm>
              <a:off x="4467225" y="1820863"/>
              <a:ext cx="739775" cy="19177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nchor="ctr">
              <a:spAutoFit/>
            </a:bodyPr>
            <a:lstStyle/>
            <a:p>
              <a:r>
                <a:rPr lang="fr-FR"/>
                <a:t>1 1 1</a:t>
              </a:r>
            </a:p>
            <a:p>
              <a:r>
                <a:rPr lang="fr-FR"/>
                <a:t>1 0 1</a:t>
              </a:r>
            </a:p>
            <a:p>
              <a:r>
                <a:rPr lang="fr-FR"/>
                <a:t>0 0 1</a:t>
              </a:r>
            </a:p>
            <a:p>
              <a:r>
                <a:rPr lang="fr-FR"/>
                <a:t>1 0 0</a:t>
              </a:r>
            </a:p>
            <a:p>
              <a:r>
                <a:rPr lang="fr-FR"/>
                <a:t>0 0 0</a:t>
              </a:r>
              <a:endParaRPr lang="fr-FR" b="1"/>
            </a:p>
          </p:txBody>
        </p:sp>
        <p:sp>
          <p:nvSpPr>
            <p:cNvPr id="96268" name="AutoShape 9"/>
            <p:cNvSpPr>
              <a:spLocks/>
            </p:cNvSpPr>
            <p:nvPr/>
          </p:nvSpPr>
          <p:spPr bwMode="auto">
            <a:xfrm>
              <a:off x="4103688" y="1924050"/>
              <a:ext cx="196850" cy="1708150"/>
            </a:xfrm>
            <a:prstGeom prst="leftBracket">
              <a:avLst>
                <a:gd name="adj" fmla="val 72312"/>
              </a:avLst>
            </a:prstGeom>
            <a:noFill/>
            <a:ln w="2540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fr-FR" b="1"/>
            </a:p>
          </p:txBody>
        </p:sp>
        <p:sp>
          <p:nvSpPr>
            <p:cNvPr id="96269" name="AutoShape 10"/>
            <p:cNvSpPr>
              <a:spLocks/>
            </p:cNvSpPr>
            <p:nvPr/>
          </p:nvSpPr>
          <p:spPr bwMode="auto">
            <a:xfrm flipH="1">
              <a:off x="5307013" y="1901825"/>
              <a:ext cx="196850" cy="1754188"/>
            </a:xfrm>
            <a:prstGeom prst="leftBracket">
              <a:avLst>
                <a:gd name="adj" fmla="val 74261"/>
              </a:avLst>
            </a:prstGeom>
            <a:noFill/>
            <a:ln w="2540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9421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421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421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4213">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421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3" grpId="0" build="p"/>
    </p:bldLst>
  </p:timing>
</p:sld>
</file>

<file path=ppt/slides/slide4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8306"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en-US" sz="1400"/>
              <a:t>(c)  Giovanni De Micheli</a:t>
            </a:r>
          </a:p>
        </p:txBody>
      </p:sp>
      <p:sp>
        <p:nvSpPr>
          <p:cNvPr id="98307"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5C1669C4-6CCA-A14D-A276-3B773ED5AD24}" type="slidenum">
              <a:rPr lang="en-US" sz="1400"/>
              <a:pPr/>
              <a:t>43</a:t>
            </a:fld>
            <a:endParaRPr lang="en-US" sz="1400"/>
          </a:p>
        </p:txBody>
      </p:sp>
      <p:sp>
        <p:nvSpPr>
          <p:cNvPr id="98308"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Example</a:t>
            </a:r>
          </a:p>
        </p:txBody>
      </p:sp>
      <p:sp>
        <p:nvSpPr>
          <p:cNvPr id="98309" name="Rectangle 3"/>
          <p:cNvSpPr>
            <a:spLocks noGrp="1" noChangeArrowheads="1"/>
          </p:cNvSpPr>
          <p:nvPr>
            <p:ph type="body" idx="1"/>
          </p:nvPr>
        </p:nvSpPr>
        <p:spPr/>
        <p:txBody>
          <a:bodyPr/>
          <a:lstStyle/>
          <a:p>
            <a:r>
              <a:rPr lang="en-US">
                <a:latin typeface="Arial Narrow" charset="0"/>
                <a:ea typeface="ＭＳ Ｐゴシック" charset="0"/>
                <a:cs typeface="ＭＳ Ｐゴシック" charset="0"/>
              </a:rPr>
              <a:t>Encoding matrix (one row per state):</a:t>
            </a:r>
          </a:p>
          <a:p>
            <a:endParaRPr lang="en-US">
              <a:latin typeface="Arial Narrow" charset="0"/>
              <a:ea typeface="ＭＳ Ｐゴシック" charset="0"/>
              <a:cs typeface="ＭＳ Ｐゴシック" charset="0"/>
            </a:endParaRPr>
          </a:p>
          <a:p>
            <a:endParaRPr lang="en-US">
              <a:latin typeface="Arial Narrow" charset="0"/>
              <a:ea typeface="ＭＳ Ｐゴシック" charset="0"/>
              <a:cs typeface="ＭＳ Ｐゴシック" charset="0"/>
            </a:endParaRPr>
          </a:p>
          <a:p>
            <a:endParaRPr lang="en-US">
              <a:latin typeface="Arial Narrow" charset="0"/>
              <a:ea typeface="ＭＳ Ｐゴシック" charset="0"/>
              <a:cs typeface="ＭＳ Ｐゴシック" charset="0"/>
            </a:endParaRPr>
          </a:p>
          <a:p>
            <a:r>
              <a:rPr lang="en-US">
                <a:latin typeface="Arial Narrow" charset="0"/>
                <a:ea typeface="ＭＳ Ｐゴシック" charset="0"/>
                <a:cs typeface="ＭＳ Ｐゴシック" charset="0"/>
              </a:rPr>
              <a:t>Encoded cover of combinational component:</a:t>
            </a:r>
          </a:p>
        </p:txBody>
      </p:sp>
      <p:grpSp>
        <p:nvGrpSpPr>
          <p:cNvPr id="98310" name="Group 10"/>
          <p:cNvGrpSpPr>
            <a:grpSpLocks/>
          </p:cNvGrpSpPr>
          <p:nvPr/>
        </p:nvGrpSpPr>
        <p:grpSpPr bwMode="auto">
          <a:xfrm>
            <a:off x="3373438" y="1820863"/>
            <a:ext cx="2130425" cy="1917700"/>
            <a:chOff x="3373438" y="1820863"/>
            <a:chExt cx="2130425" cy="1917700"/>
          </a:xfrm>
        </p:grpSpPr>
        <p:sp>
          <p:nvSpPr>
            <p:cNvPr id="98312" name="Rectangle 7"/>
            <p:cNvSpPr>
              <a:spLocks noChangeArrowheads="1"/>
            </p:cNvSpPr>
            <p:nvPr/>
          </p:nvSpPr>
          <p:spPr bwMode="auto">
            <a:xfrm>
              <a:off x="3373438" y="2560638"/>
              <a:ext cx="566737"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nchor="ctr">
              <a:spAutoFit/>
            </a:bodyPr>
            <a:lstStyle/>
            <a:p>
              <a:r>
                <a:rPr lang="fr-FR" b="1"/>
                <a:t>E =</a:t>
              </a:r>
            </a:p>
          </p:txBody>
        </p:sp>
        <p:sp>
          <p:nvSpPr>
            <p:cNvPr id="98313" name="Rectangle 8"/>
            <p:cNvSpPr>
              <a:spLocks noChangeArrowheads="1"/>
            </p:cNvSpPr>
            <p:nvPr/>
          </p:nvSpPr>
          <p:spPr bwMode="auto">
            <a:xfrm>
              <a:off x="4467225" y="1820863"/>
              <a:ext cx="739775" cy="19177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nchor="ctr">
              <a:spAutoFit/>
            </a:bodyPr>
            <a:lstStyle/>
            <a:p>
              <a:r>
                <a:rPr lang="fr-FR"/>
                <a:t>1 1 1</a:t>
              </a:r>
            </a:p>
            <a:p>
              <a:r>
                <a:rPr lang="fr-FR"/>
                <a:t>1 0 1</a:t>
              </a:r>
            </a:p>
            <a:p>
              <a:r>
                <a:rPr lang="fr-FR"/>
                <a:t>0 0 1</a:t>
              </a:r>
            </a:p>
            <a:p>
              <a:r>
                <a:rPr lang="fr-FR"/>
                <a:t>1 0 0</a:t>
              </a:r>
            </a:p>
            <a:p>
              <a:r>
                <a:rPr lang="fr-FR"/>
                <a:t>0 0 0</a:t>
              </a:r>
              <a:endParaRPr lang="fr-FR" b="1"/>
            </a:p>
          </p:txBody>
        </p:sp>
        <p:sp>
          <p:nvSpPr>
            <p:cNvPr id="98314" name="AutoShape 9"/>
            <p:cNvSpPr>
              <a:spLocks/>
            </p:cNvSpPr>
            <p:nvPr/>
          </p:nvSpPr>
          <p:spPr bwMode="auto">
            <a:xfrm>
              <a:off x="4103688" y="1924050"/>
              <a:ext cx="196850" cy="1708150"/>
            </a:xfrm>
            <a:prstGeom prst="leftBracket">
              <a:avLst>
                <a:gd name="adj" fmla="val 72312"/>
              </a:avLst>
            </a:prstGeom>
            <a:noFill/>
            <a:ln w="2540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fr-FR" b="1"/>
            </a:p>
          </p:txBody>
        </p:sp>
        <p:sp>
          <p:nvSpPr>
            <p:cNvPr id="98315" name="AutoShape 10"/>
            <p:cNvSpPr>
              <a:spLocks/>
            </p:cNvSpPr>
            <p:nvPr/>
          </p:nvSpPr>
          <p:spPr bwMode="auto">
            <a:xfrm flipH="1">
              <a:off x="5307013" y="1901825"/>
              <a:ext cx="196850" cy="1754188"/>
            </a:xfrm>
            <a:prstGeom prst="leftBracket">
              <a:avLst>
                <a:gd name="adj" fmla="val 74261"/>
              </a:avLst>
            </a:prstGeom>
            <a:noFill/>
            <a:ln w="2540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grpSp>
      <p:sp>
        <p:nvSpPr>
          <p:cNvPr id="98311" name="Text Box 11"/>
          <p:cNvSpPr txBox="1">
            <a:spLocks noChangeArrowheads="1"/>
          </p:cNvSpPr>
          <p:nvPr/>
        </p:nvSpPr>
        <p:spPr bwMode="auto">
          <a:xfrm>
            <a:off x="2932113" y="4525963"/>
            <a:ext cx="3387725" cy="15525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anchor="ctr">
            <a:spAutoFit/>
          </a:bodyPr>
          <a:lstStyle>
            <a:lvl1pPr>
              <a:tabLst>
                <a:tab pos="668338" algn="l"/>
                <a:tab pos="1522413" algn="l"/>
                <a:tab pos="2474913" algn="l"/>
              </a:tabLst>
              <a:defRPr sz="2400">
                <a:solidFill>
                  <a:schemeClr val="tx1"/>
                </a:solidFill>
                <a:latin typeface="Arial Narrow" charset="0"/>
                <a:ea typeface="ＭＳ Ｐゴシック" charset="0"/>
                <a:cs typeface="ＭＳ Ｐゴシック" charset="0"/>
              </a:defRPr>
            </a:lvl1pPr>
            <a:lvl2pPr marL="37931725" indent="-37474525">
              <a:tabLst>
                <a:tab pos="668338" algn="l"/>
                <a:tab pos="1522413" algn="l"/>
                <a:tab pos="2474913" algn="l"/>
              </a:tabLst>
              <a:defRPr sz="2400">
                <a:solidFill>
                  <a:schemeClr val="tx1"/>
                </a:solidFill>
                <a:latin typeface="Arial Narrow" charset="0"/>
                <a:ea typeface="ＭＳ Ｐゴシック" charset="0"/>
              </a:defRPr>
            </a:lvl2pPr>
            <a:lvl3pPr>
              <a:tabLst>
                <a:tab pos="668338" algn="l"/>
                <a:tab pos="1522413" algn="l"/>
                <a:tab pos="2474913" algn="l"/>
              </a:tabLst>
              <a:defRPr sz="2400">
                <a:solidFill>
                  <a:schemeClr val="tx1"/>
                </a:solidFill>
                <a:latin typeface="Arial Narrow" charset="0"/>
                <a:ea typeface="ＭＳ Ｐゴシック" charset="0"/>
              </a:defRPr>
            </a:lvl3pPr>
            <a:lvl4pPr>
              <a:tabLst>
                <a:tab pos="668338" algn="l"/>
                <a:tab pos="1522413" algn="l"/>
                <a:tab pos="2474913" algn="l"/>
              </a:tabLst>
              <a:defRPr sz="2400">
                <a:solidFill>
                  <a:schemeClr val="tx1"/>
                </a:solidFill>
                <a:latin typeface="Arial Narrow" charset="0"/>
                <a:ea typeface="ＭＳ Ｐゴシック" charset="0"/>
              </a:defRPr>
            </a:lvl4pPr>
            <a:lvl5pPr>
              <a:tabLst>
                <a:tab pos="668338" algn="l"/>
                <a:tab pos="1522413" algn="l"/>
                <a:tab pos="2474913" algn="l"/>
              </a:tabLst>
              <a:defRPr sz="2400">
                <a:solidFill>
                  <a:schemeClr val="tx1"/>
                </a:solidFill>
                <a:latin typeface="Arial Narrow" charset="0"/>
                <a:ea typeface="ＭＳ Ｐゴシック" charset="0"/>
              </a:defRPr>
            </a:lvl5pPr>
            <a:lvl6pPr marL="457200" eaLnBrk="0" fontAlgn="base" hangingPunct="0">
              <a:spcBef>
                <a:spcPct val="0"/>
              </a:spcBef>
              <a:spcAft>
                <a:spcPct val="0"/>
              </a:spcAft>
              <a:tabLst>
                <a:tab pos="668338" algn="l"/>
                <a:tab pos="1522413" algn="l"/>
                <a:tab pos="2474913" algn="l"/>
              </a:tabLst>
              <a:defRPr sz="2400">
                <a:solidFill>
                  <a:schemeClr val="tx1"/>
                </a:solidFill>
                <a:latin typeface="Arial Narrow" charset="0"/>
                <a:ea typeface="ＭＳ Ｐゴシック" charset="0"/>
              </a:defRPr>
            </a:lvl6pPr>
            <a:lvl7pPr marL="914400" eaLnBrk="0" fontAlgn="base" hangingPunct="0">
              <a:spcBef>
                <a:spcPct val="0"/>
              </a:spcBef>
              <a:spcAft>
                <a:spcPct val="0"/>
              </a:spcAft>
              <a:tabLst>
                <a:tab pos="668338" algn="l"/>
                <a:tab pos="1522413" algn="l"/>
                <a:tab pos="2474913" algn="l"/>
              </a:tabLst>
              <a:defRPr sz="2400">
                <a:solidFill>
                  <a:schemeClr val="tx1"/>
                </a:solidFill>
                <a:latin typeface="Arial Narrow" charset="0"/>
                <a:ea typeface="ＭＳ Ｐゴシック" charset="0"/>
              </a:defRPr>
            </a:lvl7pPr>
            <a:lvl8pPr marL="1371600" eaLnBrk="0" fontAlgn="base" hangingPunct="0">
              <a:spcBef>
                <a:spcPct val="0"/>
              </a:spcBef>
              <a:spcAft>
                <a:spcPct val="0"/>
              </a:spcAft>
              <a:tabLst>
                <a:tab pos="668338" algn="l"/>
                <a:tab pos="1522413" algn="l"/>
                <a:tab pos="2474913" algn="l"/>
              </a:tabLst>
              <a:defRPr sz="2400">
                <a:solidFill>
                  <a:schemeClr val="tx1"/>
                </a:solidFill>
                <a:latin typeface="Arial Narrow" charset="0"/>
                <a:ea typeface="ＭＳ Ｐゴシック" charset="0"/>
              </a:defRPr>
            </a:lvl8pPr>
            <a:lvl9pPr marL="1828800" eaLnBrk="0" fontAlgn="base" hangingPunct="0">
              <a:spcBef>
                <a:spcPct val="0"/>
              </a:spcBef>
              <a:spcAft>
                <a:spcPct val="0"/>
              </a:spcAft>
              <a:tabLst>
                <a:tab pos="668338" algn="l"/>
                <a:tab pos="1522413" algn="l"/>
                <a:tab pos="2474913" algn="l"/>
              </a:tabLst>
              <a:defRPr sz="2400">
                <a:solidFill>
                  <a:schemeClr val="tx1"/>
                </a:solidFill>
                <a:latin typeface="Arial Narrow" charset="0"/>
                <a:ea typeface="ＭＳ Ｐゴシック" charset="0"/>
              </a:defRPr>
            </a:lvl9pPr>
          </a:lstStyle>
          <a:p>
            <a:pPr algn="l"/>
            <a:r>
              <a:rPr lang="fr-FR" b="1"/>
              <a:t>*	1**	001	0</a:t>
            </a:r>
          </a:p>
          <a:p>
            <a:pPr algn="l"/>
            <a:r>
              <a:rPr lang="fr-FR" b="1"/>
              <a:t>1	101	111	1</a:t>
            </a:r>
          </a:p>
          <a:p>
            <a:pPr algn="l"/>
            <a:r>
              <a:rPr lang="fr-FR" b="1"/>
              <a:t>0	*00	101	1</a:t>
            </a:r>
          </a:p>
          <a:p>
            <a:pPr algn="l"/>
            <a:r>
              <a:rPr lang="fr-FR" b="1"/>
              <a:t>1	001	100	1</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en-US" sz="1400"/>
              <a:t>(c)  Giovanni De Micheli</a:t>
            </a:r>
          </a:p>
        </p:txBody>
      </p:sp>
      <p:sp>
        <p:nvSpPr>
          <p:cNvPr id="100355"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1371FA1F-62F1-C044-8E3E-FF6A98CE279C}" type="slidenum">
              <a:rPr lang="en-US" sz="1400"/>
              <a:pPr/>
              <a:t>44</a:t>
            </a:fld>
            <a:endParaRPr lang="en-US" sz="1400"/>
          </a:p>
        </p:txBody>
      </p:sp>
      <p:sp>
        <p:nvSpPr>
          <p:cNvPr id="100356"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Summary</a:t>
            </a:r>
          </a:p>
        </p:txBody>
      </p:sp>
      <p:sp>
        <p:nvSpPr>
          <p:cNvPr id="100357" name="Rectangle 3"/>
          <p:cNvSpPr>
            <a:spLocks noGrp="1" noChangeArrowheads="1"/>
          </p:cNvSpPr>
          <p:nvPr>
            <p:ph type="body" idx="1"/>
          </p:nvPr>
        </p:nvSpPr>
        <p:spPr/>
        <p:txBody>
          <a:bodyPr/>
          <a:lstStyle/>
          <a:p>
            <a:r>
              <a:rPr lang="en-US">
                <a:latin typeface="Arial Narrow" charset="0"/>
                <a:ea typeface="ＭＳ Ｐゴシック" charset="0"/>
                <a:cs typeface="ＭＳ Ｐゴシック" charset="0"/>
              </a:rPr>
              <a:t>Symbolic minimization:</a:t>
            </a:r>
          </a:p>
          <a:p>
            <a:pPr lvl="1"/>
            <a:r>
              <a:rPr lang="en-US">
                <a:latin typeface="Arial Narrow" charset="0"/>
                <a:ea typeface="ＭＳ Ｐゴシック" charset="0"/>
              </a:rPr>
              <a:t>Reduce size of tabular representations where symbols in table can be encoded</a:t>
            </a:r>
          </a:p>
          <a:p>
            <a:r>
              <a:rPr lang="en-US">
                <a:latin typeface="Arial Narrow" charset="0"/>
                <a:ea typeface="ＭＳ Ｐゴシック" charset="0"/>
                <a:cs typeface="ＭＳ Ｐゴシック" charset="0"/>
              </a:rPr>
              <a:t>Requires solving encoding problems:</a:t>
            </a:r>
          </a:p>
          <a:p>
            <a:pPr lvl="1"/>
            <a:r>
              <a:rPr lang="en-US">
                <a:latin typeface="Arial Narrow" charset="0"/>
                <a:ea typeface="ＭＳ Ｐゴシック" charset="0"/>
              </a:rPr>
              <a:t>Find minimum-length encoding that is valid for a minimum symbolic cover</a:t>
            </a:r>
          </a:p>
          <a:p>
            <a:r>
              <a:rPr lang="en-US">
                <a:latin typeface="Arial Narrow" charset="0"/>
                <a:ea typeface="ＭＳ Ｐゴシック" charset="0"/>
                <a:cs typeface="ＭＳ Ｐゴシック" charset="0"/>
              </a:rPr>
              <a:t>Applicable to optimizing:</a:t>
            </a:r>
          </a:p>
          <a:p>
            <a:pPr lvl="1"/>
            <a:r>
              <a:rPr lang="en-US">
                <a:latin typeface="Arial Narrow" charset="0"/>
                <a:ea typeface="ＭＳ Ｐゴシック" charset="0"/>
              </a:rPr>
              <a:t>Interconnected combinational blocks</a:t>
            </a:r>
          </a:p>
          <a:p>
            <a:pPr lvl="1"/>
            <a:r>
              <a:rPr lang="en-US">
                <a:latin typeface="Arial Narrow" charset="0"/>
                <a:ea typeface="ＭＳ Ｐゴシック" charset="0"/>
              </a:rPr>
              <a:t>Combinational part of </a:t>
            </a:r>
            <a:r>
              <a:rPr lang="en-US" i="1">
                <a:latin typeface="Arial Narrow" charset="0"/>
                <a:ea typeface="ＭＳ Ｐゴシック" charset="0"/>
              </a:rPr>
              <a:t> finite-state machines</a:t>
            </a:r>
            <a:endParaRPr lang="en-US">
              <a:latin typeface="Arial Narrow" charset="0"/>
              <a:ea typeface="ＭＳ Ｐゴシック"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en-US" sz="1400"/>
              <a:t>(c)  Giovanni De Micheli</a:t>
            </a:r>
          </a:p>
        </p:txBody>
      </p:sp>
      <p:sp>
        <p:nvSpPr>
          <p:cNvPr id="24579"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6A37E945-105D-4746-87FA-9225BD1EA462}" type="slidenum">
              <a:rPr lang="en-US" sz="1400"/>
              <a:pPr/>
              <a:t>5</a:t>
            </a:fld>
            <a:endParaRPr lang="en-US" sz="1400"/>
          </a:p>
        </p:txBody>
      </p:sp>
      <p:sp>
        <p:nvSpPr>
          <p:cNvPr id="24580"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Example</a:t>
            </a:r>
          </a:p>
        </p:txBody>
      </p:sp>
      <p:sp>
        <p:nvSpPr>
          <p:cNvPr id="24581" name="Rectangle 5"/>
          <p:cNvSpPr>
            <a:spLocks noChangeArrowheads="1"/>
          </p:cNvSpPr>
          <p:nvPr/>
        </p:nvSpPr>
        <p:spPr bwMode="auto">
          <a:xfrm>
            <a:off x="3468688" y="2946400"/>
            <a:ext cx="3627437"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anchor="ctr">
            <a:spAutoFit/>
          </a:bodyPr>
          <a:lstStyle/>
          <a:p>
            <a:endParaRPr lang="fr-FR" b="1"/>
          </a:p>
        </p:txBody>
      </p:sp>
      <p:grpSp>
        <p:nvGrpSpPr>
          <p:cNvPr id="24582" name="Group 9"/>
          <p:cNvGrpSpPr>
            <a:grpSpLocks/>
          </p:cNvGrpSpPr>
          <p:nvPr/>
        </p:nvGrpSpPr>
        <p:grpSpPr bwMode="auto">
          <a:xfrm>
            <a:off x="1851025" y="1316038"/>
            <a:ext cx="5618163" cy="4359275"/>
            <a:chOff x="1193" y="838"/>
            <a:chExt cx="3539" cy="2746"/>
          </a:xfrm>
        </p:grpSpPr>
        <p:sp>
          <p:nvSpPr>
            <p:cNvPr id="24583" name="Rectangle 7"/>
            <p:cNvSpPr>
              <a:spLocks noChangeArrowheads="1"/>
            </p:cNvSpPr>
            <p:nvPr/>
          </p:nvSpPr>
          <p:spPr bwMode="auto">
            <a:xfrm>
              <a:off x="1193" y="838"/>
              <a:ext cx="3539" cy="27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anchor="ctr">
              <a:spAutoFit/>
            </a:bodyPr>
            <a:lstStyle/>
            <a:p>
              <a:pPr>
                <a:tabLst>
                  <a:tab pos="1236663" algn="l"/>
                  <a:tab pos="2386013" algn="l"/>
                </a:tabLst>
              </a:pPr>
              <a:r>
                <a:rPr lang="fr-FR" sz="2000" dirty="0"/>
                <a:t>ad-mode		op-code	control</a:t>
              </a:r>
            </a:p>
            <a:p>
              <a:pPr>
                <a:tabLst>
                  <a:tab pos="1236663" algn="l"/>
                  <a:tab pos="2386013" algn="l"/>
                </a:tabLst>
              </a:pPr>
              <a:endParaRPr lang="fr-FR" sz="2000" dirty="0"/>
            </a:p>
            <a:p>
              <a:pPr>
                <a:tabLst>
                  <a:tab pos="1236663" algn="l"/>
                  <a:tab pos="2386013" algn="l"/>
                </a:tabLst>
              </a:pPr>
              <a:r>
                <a:rPr lang="fr-FR" sz="2000" dirty="0"/>
                <a:t>INDEX		AND	CNTA</a:t>
              </a:r>
            </a:p>
            <a:p>
              <a:pPr>
                <a:tabLst>
                  <a:tab pos="1236663" algn="l"/>
                  <a:tab pos="2386013" algn="l"/>
                </a:tabLst>
              </a:pPr>
              <a:r>
                <a:rPr lang="fr-FR" sz="2000" dirty="0"/>
                <a:t>INDEX		OR		CNTA</a:t>
              </a:r>
            </a:p>
            <a:p>
              <a:pPr>
                <a:tabLst>
                  <a:tab pos="1236663" algn="l"/>
                  <a:tab pos="2386013" algn="l"/>
                </a:tabLst>
              </a:pPr>
              <a:r>
                <a:rPr lang="fr-FR" sz="2000" dirty="0"/>
                <a:t>INDEX		JMP	CNTA</a:t>
              </a:r>
            </a:p>
            <a:p>
              <a:pPr>
                <a:tabLst>
                  <a:tab pos="1236663" algn="l"/>
                  <a:tab pos="2386013" algn="l"/>
                </a:tabLst>
              </a:pPr>
              <a:r>
                <a:rPr lang="fr-FR" sz="2000" dirty="0"/>
                <a:t>INDEX		ADD	CNTA</a:t>
              </a:r>
            </a:p>
            <a:p>
              <a:pPr>
                <a:tabLst>
                  <a:tab pos="1236663" algn="l"/>
                  <a:tab pos="2386013" algn="l"/>
                </a:tabLst>
              </a:pPr>
              <a:r>
                <a:rPr lang="fr-FR" sz="2000" dirty="0"/>
                <a:t>DIR		AND	CNTB</a:t>
              </a:r>
            </a:p>
            <a:p>
              <a:pPr>
                <a:tabLst>
                  <a:tab pos="1236663" algn="l"/>
                  <a:tab pos="2386013" algn="l"/>
                </a:tabLst>
              </a:pPr>
              <a:r>
                <a:rPr lang="fr-FR" sz="2000" dirty="0"/>
                <a:t>DIR		OR		CNTB</a:t>
              </a:r>
            </a:p>
            <a:p>
              <a:pPr>
                <a:tabLst>
                  <a:tab pos="1236663" algn="l"/>
                  <a:tab pos="2386013" algn="l"/>
                </a:tabLst>
              </a:pPr>
              <a:r>
                <a:rPr lang="fr-FR" sz="2000" dirty="0"/>
                <a:t>DIR		JMP	CNTC</a:t>
              </a:r>
            </a:p>
            <a:p>
              <a:pPr>
                <a:tabLst>
                  <a:tab pos="1236663" algn="l"/>
                  <a:tab pos="2386013" algn="l"/>
                </a:tabLst>
              </a:pPr>
              <a:r>
                <a:rPr lang="fr-FR" sz="2000" dirty="0"/>
                <a:t>DIR		ADD	CNTC</a:t>
              </a:r>
            </a:p>
            <a:p>
              <a:pPr>
                <a:tabLst>
                  <a:tab pos="1236663" algn="l"/>
                  <a:tab pos="2386013" algn="l"/>
                </a:tabLst>
              </a:pPr>
              <a:r>
                <a:rPr lang="fr-FR" sz="2000" dirty="0"/>
                <a:t>IND		AND	CNTB</a:t>
              </a:r>
            </a:p>
            <a:p>
              <a:pPr>
                <a:tabLst>
                  <a:tab pos="1236663" algn="l"/>
                  <a:tab pos="2386013" algn="l"/>
                </a:tabLst>
              </a:pPr>
              <a:r>
                <a:rPr lang="fr-FR" sz="2000" dirty="0"/>
                <a:t>IND		OR		CNTD</a:t>
              </a:r>
            </a:p>
            <a:p>
              <a:pPr>
                <a:tabLst>
                  <a:tab pos="1236663" algn="l"/>
                  <a:tab pos="2386013" algn="l"/>
                </a:tabLst>
              </a:pPr>
              <a:r>
                <a:rPr lang="fr-FR" sz="2000" dirty="0"/>
                <a:t>IND		JMP	CNTD</a:t>
              </a:r>
            </a:p>
            <a:p>
              <a:pPr>
                <a:tabLst>
                  <a:tab pos="1236663" algn="l"/>
                  <a:tab pos="2386013" algn="l"/>
                </a:tabLst>
              </a:pPr>
              <a:r>
                <a:rPr lang="fr-FR" sz="2000" dirty="0"/>
                <a:t>IND		ADD	CNTC</a:t>
              </a:r>
            </a:p>
          </p:txBody>
        </p:sp>
        <p:sp>
          <p:nvSpPr>
            <p:cNvPr id="24584" name="Line 8"/>
            <p:cNvSpPr>
              <a:spLocks noChangeShapeType="1"/>
            </p:cNvSpPr>
            <p:nvPr/>
          </p:nvSpPr>
          <p:spPr bwMode="auto">
            <a:xfrm flipV="1">
              <a:off x="1670" y="1065"/>
              <a:ext cx="2679" cy="4"/>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en-US" sz="1400"/>
              <a:t>(c)  Giovanni De Micheli</a:t>
            </a:r>
          </a:p>
        </p:txBody>
      </p:sp>
      <p:sp>
        <p:nvSpPr>
          <p:cNvPr id="26627"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42B154B7-4F3B-F648-BDFB-404A3EE95602}" type="slidenum">
              <a:rPr lang="en-US" sz="1400"/>
              <a:pPr/>
              <a:t>6</a:t>
            </a:fld>
            <a:endParaRPr lang="en-US" sz="1400"/>
          </a:p>
        </p:txBody>
      </p:sp>
      <p:sp>
        <p:nvSpPr>
          <p:cNvPr id="26628"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Definitions</a:t>
            </a:r>
          </a:p>
        </p:txBody>
      </p:sp>
      <p:sp>
        <p:nvSpPr>
          <p:cNvPr id="1264643" name="Rectangle 3"/>
          <p:cNvSpPr>
            <a:spLocks noGrp="1" noChangeArrowheads="1"/>
          </p:cNvSpPr>
          <p:nvPr>
            <p:ph type="body" idx="1"/>
          </p:nvPr>
        </p:nvSpPr>
        <p:spPr>
          <a:xfrm>
            <a:off x="226310" y="1190443"/>
            <a:ext cx="8699500" cy="5207000"/>
          </a:xfrm>
        </p:spPr>
        <p:txBody>
          <a:bodyPr/>
          <a:lstStyle/>
          <a:p>
            <a:r>
              <a:rPr lang="en-US" dirty="0">
                <a:latin typeface="Arial Narrow" charset="0"/>
                <a:ea typeface="ＭＳ Ｐゴシック" charset="0"/>
                <a:cs typeface="ＭＳ Ｐゴシック" charset="0"/>
              </a:rPr>
              <a:t>Symbolic cover:</a:t>
            </a:r>
          </a:p>
          <a:p>
            <a:pPr lvl="1"/>
            <a:r>
              <a:rPr lang="en-US" dirty="0">
                <a:latin typeface="Arial Narrow" charset="0"/>
                <a:ea typeface="ＭＳ Ｐゴシック" charset="0"/>
              </a:rPr>
              <a:t>List of symbolic </a:t>
            </a:r>
            <a:r>
              <a:rPr lang="en-US" dirty="0" err="1">
                <a:latin typeface="Arial Narrow" charset="0"/>
                <a:ea typeface="ＭＳ Ｐゴシック" charset="0"/>
              </a:rPr>
              <a:t>implicants</a:t>
            </a:r>
            <a:endParaRPr lang="en-US" dirty="0">
              <a:latin typeface="Arial Narrow" charset="0"/>
              <a:ea typeface="ＭＳ Ｐゴシック" charset="0"/>
            </a:endParaRPr>
          </a:p>
          <a:p>
            <a:pPr lvl="1"/>
            <a:r>
              <a:rPr lang="en-US" dirty="0">
                <a:latin typeface="Arial Narrow" charset="0"/>
                <a:ea typeface="ＭＳ Ｐゴシック" charset="0"/>
              </a:rPr>
              <a:t>List of rows of a table</a:t>
            </a:r>
          </a:p>
          <a:p>
            <a:r>
              <a:rPr lang="en-US" dirty="0">
                <a:latin typeface="Arial Narrow" charset="0"/>
                <a:ea typeface="ＭＳ Ｐゴシック" charset="0"/>
                <a:cs typeface="ＭＳ Ｐゴシック" charset="0"/>
              </a:rPr>
              <a:t>Symbolic </a:t>
            </a:r>
            <a:r>
              <a:rPr lang="en-US" dirty="0" err="1">
                <a:latin typeface="Arial Narrow" charset="0"/>
                <a:ea typeface="ＭＳ Ｐゴシック" charset="0"/>
                <a:cs typeface="ＭＳ Ｐゴシック" charset="0"/>
              </a:rPr>
              <a:t>implicant</a:t>
            </a:r>
            <a:r>
              <a:rPr lang="en-US" dirty="0">
                <a:latin typeface="Arial Narrow" charset="0"/>
                <a:ea typeface="ＭＳ Ｐゴシック" charset="0"/>
                <a:cs typeface="ＭＳ Ｐゴシック" charset="0"/>
              </a:rPr>
              <a:t>:</a:t>
            </a:r>
          </a:p>
          <a:p>
            <a:pPr lvl="1"/>
            <a:r>
              <a:rPr lang="en-US" dirty="0">
                <a:latin typeface="Arial Narrow" charset="0"/>
                <a:ea typeface="ＭＳ Ｐゴシック" charset="0"/>
              </a:rPr>
              <a:t>Conjunction of symbolic literals</a:t>
            </a:r>
          </a:p>
          <a:p>
            <a:r>
              <a:rPr lang="en-US" dirty="0">
                <a:latin typeface="Arial Narrow" charset="0"/>
                <a:ea typeface="ＭＳ Ｐゴシック" charset="0"/>
                <a:cs typeface="ＭＳ Ｐゴシック" charset="0"/>
              </a:rPr>
              <a:t>Symbolic literals:</a:t>
            </a:r>
          </a:p>
          <a:p>
            <a:pPr lvl="1"/>
            <a:r>
              <a:rPr lang="en-US" dirty="0">
                <a:latin typeface="Arial Narrow" charset="0"/>
                <a:ea typeface="ＭＳ Ｐゴシック" charset="0"/>
              </a:rPr>
              <a:t>Simple: one symbol</a:t>
            </a:r>
          </a:p>
          <a:p>
            <a:pPr lvl="1"/>
            <a:r>
              <a:rPr lang="en-US" dirty="0">
                <a:latin typeface="Arial Narrow" charset="0"/>
                <a:ea typeface="ＭＳ Ｐゴシック" charset="0"/>
              </a:rPr>
              <a:t>Compound: the disjunction of some symbols</a:t>
            </a:r>
          </a:p>
        </p:txBody>
      </p:sp>
      <p:sp>
        <p:nvSpPr>
          <p:cNvPr id="8" name="Rectangle 7"/>
          <p:cNvSpPr>
            <a:spLocks noChangeArrowheads="1"/>
          </p:cNvSpPr>
          <p:nvPr/>
        </p:nvSpPr>
        <p:spPr bwMode="auto">
          <a:xfrm>
            <a:off x="4681665" y="1161159"/>
            <a:ext cx="4498975" cy="369331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square" anchor="ctr">
            <a:spAutoFit/>
          </a:bodyPr>
          <a:lstStyle/>
          <a:p>
            <a:pPr>
              <a:tabLst>
                <a:tab pos="1236663" algn="l"/>
                <a:tab pos="2386013" algn="l"/>
              </a:tabLst>
            </a:pPr>
            <a:endParaRPr lang="fr-FR" sz="1800" dirty="0"/>
          </a:p>
          <a:p>
            <a:pPr>
              <a:tabLst>
                <a:tab pos="1236663" algn="l"/>
                <a:tab pos="2386013" algn="l"/>
              </a:tabLst>
            </a:pPr>
            <a:r>
              <a:rPr lang="fr-FR" sz="1800" dirty="0"/>
              <a:t>INDEX		AND	CNTA</a:t>
            </a:r>
          </a:p>
          <a:p>
            <a:pPr>
              <a:tabLst>
                <a:tab pos="1236663" algn="l"/>
                <a:tab pos="2386013" algn="l"/>
              </a:tabLst>
            </a:pPr>
            <a:r>
              <a:rPr lang="fr-FR" sz="1800" dirty="0"/>
              <a:t>INDEX		OR		CNTA</a:t>
            </a:r>
          </a:p>
          <a:p>
            <a:pPr>
              <a:tabLst>
                <a:tab pos="1236663" algn="l"/>
                <a:tab pos="2386013" algn="l"/>
              </a:tabLst>
            </a:pPr>
            <a:r>
              <a:rPr lang="fr-FR" sz="1800" dirty="0"/>
              <a:t>INDEX		JMP	CNTA</a:t>
            </a:r>
          </a:p>
          <a:p>
            <a:pPr>
              <a:tabLst>
                <a:tab pos="1236663" algn="l"/>
                <a:tab pos="2386013" algn="l"/>
              </a:tabLst>
            </a:pPr>
            <a:r>
              <a:rPr lang="fr-FR" sz="1800" dirty="0"/>
              <a:t>INDEX		ADD	CNTA</a:t>
            </a:r>
          </a:p>
          <a:p>
            <a:pPr>
              <a:tabLst>
                <a:tab pos="1236663" algn="l"/>
                <a:tab pos="2386013" algn="l"/>
              </a:tabLst>
            </a:pPr>
            <a:r>
              <a:rPr lang="fr-FR" sz="1800" dirty="0"/>
              <a:t>DIR		AND	CNTB</a:t>
            </a:r>
          </a:p>
          <a:p>
            <a:pPr>
              <a:tabLst>
                <a:tab pos="1236663" algn="l"/>
                <a:tab pos="2386013" algn="l"/>
              </a:tabLst>
            </a:pPr>
            <a:r>
              <a:rPr lang="fr-FR" sz="1800" dirty="0"/>
              <a:t>DIR		OR		CNTB</a:t>
            </a:r>
          </a:p>
          <a:p>
            <a:pPr>
              <a:tabLst>
                <a:tab pos="1236663" algn="l"/>
                <a:tab pos="2386013" algn="l"/>
              </a:tabLst>
            </a:pPr>
            <a:r>
              <a:rPr lang="fr-FR" sz="1800" dirty="0"/>
              <a:t>DIR		JMP	CNTC</a:t>
            </a:r>
          </a:p>
          <a:p>
            <a:pPr>
              <a:tabLst>
                <a:tab pos="1236663" algn="l"/>
                <a:tab pos="2386013" algn="l"/>
              </a:tabLst>
            </a:pPr>
            <a:r>
              <a:rPr lang="fr-FR" sz="1800" dirty="0"/>
              <a:t>DIR		ADD	CNTC</a:t>
            </a:r>
          </a:p>
          <a:p>
            <a:pPr>
              <a:tabLst>
                <a:tab pos="1236663" algn="l"/>
                <a:tab pos="2386013" algn="l"/>
              </a:tabLst>
            </a:pPr>
            <a:r>
              <a:rPr lang="fr-FR" sz="1800" dirty="0"/>
              <a:t>IND		AND	CNTB</a:t>
            </a:r>
          </a:p>
          <a:p>
            <a:pPr>
              <a:tabLst>
                <a:tab pos="1236663" algn="l"/>
                <a:tab pos="2386013" algn="l"/>
              </a:tabLst>
            </a:pPr>
            <a:r>
              <a:rPr lang="fr-FR" sz="1800" dirty="0"/>
              <a:t>IND		OR		CNTD</a:t>
            </a:r>
          </a:p>
          <a:p>
            <a:pPr>
              <a:tabLst>
                <a:tab pos="1236663" algn="l"/>
                <a:tab pos="2386013" algn="l"/>
              </a:tabLst>
            </a:pPr>
            <a:r>
              <a:rPr lang="fr-FR" sz="1800" dirty="0"/>
              <a:t>IND		JMP	CNTD</a:t>
            </a:r>
          </a:p>
          <a:p>
            <a:pPr>
              <a:tabLst>
                <a:tab pos="1236663" algn="l"/>
                <a:tab pos="2386013" algn="l"/>
              </a:tabLst>
            </a:pPr>
            <a:r>
              <a:rPr lang="fr-FR" sz="1800" dirty="0"/>
              <a:t>IND		ADD	CNTC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6464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64643">
                                            <p:txEl>
                                              <p:pRg st="4" end="4"/>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26464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6464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6464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en-US" sz="1400"/>
              <a:t>(c)  Giovanni De Micheli</a:t>
            </a:r>
          </a:p>
        </p:txBody>
      </p:sp>
      <p:sp>
        <p:nvSpPr>
          <p:cNvPr id="28675"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8AE01A70-143D-A948-81EF-61A118DB226A}" type="slidenum">
              <a:rPr lang="en-US" sz="1400"/>
              <a:pPr/>
              <a:t>7</a:t>
            </a:fld>
            <a:endParaRPr lang="en-US" sz="1400"/>
          </a:p>
        </p:txBody>
      </p:sp>
      <p:sp>
        <p:nvSpPr>
          <p:cNvPr id="28676" name="Rectangle 2"/>
          <p:cNvSpPr>
            <a:spLocks noGrp="1" noChangeArrowheads="1"/>
          </p:cNvSpPr>
          <p:nvPr>
            <p:ph type="title"/>
          </p:nvPr>
        </p:nvSpPr>
        <p:spPr>
          <a:xfrm>
            <a:off x="241300" y="150813"/>
            <a:ext cx="8699500" cy="677862"/>
          </a:xfrm>
        </p:spPr>
        <p:txBody>
          <a:bodyPr/>
          <a:lstStyle/>
          <a:p>
            <a:r>
              <a:rPr lang="en-US">
                <a:latin typeface="Arial Narrow" charset="0"/>
                <a:ea typeface="ＭＳ Ｐゴシック" charset="0"/>
                <a:cs typeface="ＭＳ Ｐゴシック" charset="0"/>
              </a:rPr>
              <a:t>Input encoding problem</a:t>
            </a:r>
            <a:br>
              <a:rPr lang="en-US">
                <a:latin typeface="Arial Narrow" charset="0"/>
                <a:ea typeface="ＭＳ Ｐゴシック" charset="0"/>
                <a:cs typeface="ＭＳ Ｐゴシック" charset="0"/>
              </a:rPr>
            </a:br>
            <a:r>
              <a:rPr lang="en-US">
                <a:latin typeface="Arial Narrow" charset="0"/>
                <a:ea typeface="ＭＳ Ｐゴシック" charset="0"/>
                <a:cs typeface="ＭＳ Ｐゴシック" charset="0"/>
              </a:rPr>
              <a:t>Rationale</a:t>
            </a:r>
          </a:p>
        </p:txBody>
      </p:sp>
      <p:sp>
        <p:nvSpPr>
          <p:cNvPr id="28677" name="Rectangle 3"/>
          <p:cNvSpPr>
            <a:spLocks noGrp="1" noChangeArrowheads="1"/>
          </p:cNvSpPr>
          <p:nvPr>
            <p:ph type="body" idx="1"/>
          </p:nvPr>
        </p:nvSpPr>
        <p:spPr/>
        <p:txBody>
          <a:bodyPr/>
          <a:lstStyle/>
          <a:p>
            <a:r>
              <a:rPr lang="en-US">
                <a:latin typeface="Arial Narrow" charset="0"/>
                <a:ea typeface="ＭＳ Ｐゴシック" charset="0"/>
                <a:cs typeface="ＭＳ Ｐゴシック" charset="0"/>
              </a:rPr>
              <a:t>Degrees of freedom in encoding the symbols</a:t>
            </a:r>
          </a:p>
          <a:p>
            <a:r>
              <a:rPr lang="en-US">
                <a:latin typeface="Arial Narrow" charset="0"/>
                <a:ea typeface="ＭＳ Ｐゴシック" charset="0"/>
                <a:cs typeface="ＭＳ Ｐゴシック" charset="0"/>
              </a:rPr>
              <a:t>Goal:</a:t>
            </a:r>
          </a:p>
          <a:p>
            <a:pPr lvl="1"/>
            <a:r>
              <a:rPr lang="en-US">
                <a:latin typeface="Arial Narrow" charset="0"/>
                <a:ea typeface="ＭＳ Ｐゴシック" charset="0"/>
              </a:rPr>
              <a:t>Reduce size of the representation</a:t>
            </a:r>
          </a:p>
          <a:p>
            <a:r>
              <a:rPr lang="en-US">
                <a:latin typeface="Arial Narrow" charset="0"/>
                <a:ea typeface="ＭＳ Ｐゴシック" charset="0"/>
                <a:cs typeface="ＭＳ Ｐゴシック" charset="0"/>
              </a:rPr>
              <a:t>Approach:</a:t>
            </a:r>
          </a:p>
          <a:p>
            <a:pPr lvl="1"/>
            <a:r>
              <a:rPr lang="en-US">
                <a:latin typeface="Arial Narrow" charset="0"/>
                <a:ea typeface="ＭＳ Ｐゴシック" charset="0"/>
              </a:rPr>
              <a:t>Encode to minimize number of rows</a:t>
            </a:r>
          </a:p>
          <a:p>
            <a:pPr lvl="1"/>
            <a:r>
              <a:rPr lang="en-US">
                <a:latin typeface="Arial Narrow" charset="0"/>
                <a:ea typeface="ＭＳ Ｐゴシック" charset="0"/>
              </a:rPr>
              <a:t>Encode to minimize number of bits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en-US" sz="1400"/>
              <a:t>(c)  Giovanni De Micheli</a:t>
            </a:r>
          </a:p>
        </p:txBody>
      </p:sp>
      <p:sp>
        <p:nvSpPr>
          <p:cNvPr id="30723"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432D68A7-91FC-2E45-93B4-7AACFE63C61B}" type="slidenum">
              <a:rPr lang="en-US" sz="1400"/>
              <a:pPr/>
              <a:t>8</a:t>
            </a:fld>
            <a:endParaRPr lang="en-US" sz="1400"/>
          </a:p>
        </p:txBody>
      </p:sp>
      <p:sp>
        <p:nvSpPr>
          <p:cNvPr id="30724"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Input encoding problem</a:t>
            </a:r>
          </a:p>
        </p:txBody>
      </p:sp>
      <p:sp>
        <p:nvSpPr>
          <p:cNvPr id="1266691" name="Rectangle 3"/>
          <p:cNvSpPr>
            <a:spLocks noGrp="1" noChangeArrowheads="1"/>
          </p:cNvSpPr>
          <p:nvPr>
            <p:ph type="body" idx="1"/>
          </p:nvPr>
        </p:nvSpPr>
        <p:spPr/>
        <p:txBody>
          <a:bodyPr/>
          <a:lstStyle/>
          <a:p>
            <a:r>
              <a:rPr lang="en-US">
                <a:latin typeface="Arial Narrow" charset="0"/>
                <a:ea typeface="ＭＳ Ｐゴシック" charset="0"/>
                <a:cs typeface="ＭＳ Ｐゴシック" charset="0"/>
              </a:rPr>
              <a:t>Represent each string by 1-hot codes</a:t>
            </a:r>
          </a:p>
          <a:p>
            <a:r>
              <a:rPr lang="en-US">
                <a:latin typeface="Arial Narrow" charset="0"/>
                <a:ea typeface="ＭＳ Ｐゴシック" charset="0"/>
                <a:cs typeface="ＭＳ Ｐゴシック" charset="0"/>
              </a:rPr>
              <a:t>Table with positional cube notation</a:t>
            </a:r>
          </a:p>
          <a:p>
            <a:r>
              <a:rPr lang="en-US">
                <a:latin typeface="Arial Narrow" charset="0"/>
                <a:ea typeface="ＭＳ Ｐゴシック" charset="0"/>
                <a:cs typeface="ＭＳ Ｐゴシック" charset="0"/>
              </a:rPr>
              <a:t>Minimize table with mvi minimizer</a:t>
            </a:r>
          </a:p>
          <a:p>
            <a:r>
              <a:rPr lang="en-US">
                <a:latin typeface="Arial Narrow" charset="0"/>
                <a:ea typeface="ＭＳ Ｐゴシック" charset="0"/>
                <a:cs typeface="ＭＳ Ｐゴシック" charset="0"/>
              </a:rPr>
              <a:t>Interpret minimized table:</a:t>
            </a:r>
          </a:p>
          <a:p>
            <a:pPr lvl="1"/>
            <a:r>
              <a:rPr lang="en-US">
                <a:latin typeface="Arial Narrow" charset="0"/>
                <a:ea typeface="ＭＳ Ｐゴシック" charset="0"/>
              </a:rPr>
              <a:t>Compound mvi-literals</a:t>
            </a:r>
          </a:p>
          <a:p>
            <a:pPr lvl="1"/>
            <a:r>
              <a:rPr lang="en-US">
                <a:latin typeface="Arial Narrow" charset="0"/>
                <a:ea typeface="ＭＳ Ｐゴシック" charset="0"/>
              </a:rPr>
              <a:t>Groups of symbols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66691">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266691">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266691">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66691">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6669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r>
              <a:rPr lang="en-US" sz="1400"/>
              <a:t>(c)  Giovanni De Micheli</a:t>
            </a:r>
          </a:p>
        </p:txBody>
      </p:sp>
      <p:sp>
        <p:nvSpPr>
          <p:cNvPr id="32771"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37931725" indent="-37474525">
              <a:defRPr sz="2400">
                <a:solidFill>
                  <a:schemeClr val="tx1"/>
                </a:solidFill>
                <a:latin typeface="Arial Narrow" charset="0"/>
                <a:ea typeface="ＭＳ Ｐゴシック" charset="0"/>
              </a:defRPr>
            </a:lvl2pPr>
            <a:lvl3pPr>
              <a:defRPr sz="2400">
                <a:solidFill>
                  <a:schemeClr val="tx1"/>
                </a:solidFill>
                <a:latin typeface="Arial Narrow" charset="0"/>
                <a:ea typeface="ＭＳ Ｐゴシック" charset="0"/>
              </a:defRPr>
            </a:lvl3pPr>
            <a:lvl4pPr>
              <a:defRPr sz="2400">
                <a:solidFill>
                  <a:schemeClr val="tx1"/>
                </a:solidFill>
                <a:latin typeface="Arial Narrow" charset="0"/>
                <a:ea typeface="ＭＳ Ｐゴシック" charset="0"/>
              </a:defRPr>
            </a:lvl4pPr>
            <a:lvl5pPr>
              <a:defRPr sz="2400">
                <a:solidFill>
                  <a:schemeClr val="tx1"/>
                </a:solidFill>
                <a:latin typeface="Arial Narrow" charset="0"/>
                <a:ea typeface="ＭＳ Ｐゴシック" charset="0"/>
              </a:defRPr>
            </a:lvl5pPr>
            <a:lvl6pPr marL="457200" eaLnBrk="0" fontAlgn="base" hangingPunct="0">
              <a:spcBef>
                <a:spcPct val="0"/>
              </a:spcBef>
              <a:spcAft>
                <a:spcPct val="0"/>
              </a:spcAft>
              <a:defRPr sz="2400">
                <a:solidFill>
                  <a:schemeClr val="tx1"/>
                </a:solidFill>
                <a:latin typeface="Arial Narrow" charset="0"/>
                <a:ea typeface="ＭＳ Ｐゴシック" charset="0"/>
              </a:defRPr>
            </a:lvl6pPr>
            <a:lvl7pPr marL="914400" eaLnBrk="0" fontAlgn="base" hangingPunct="0">
              <a:spcBef>
                <a:spcPct val="0"/>
              </a:spcBef>
              <a:spcAft>
                <a:spcPct val="0"/>
              </a:spcAft>
              <a:defRPr sz="2400">
                <a:solidFill>
                  <a:schemeClr val="tx1"/>
                </a:solidFill>
                <a:latin typeface="Arial Narrow" charset="0"/>
                <a:ea typeface="ＭＳ Ｐゴシック" charset="0"/>
              </a:defRPr>
            </a:lvl7pPr>
            <a:lvl8pPr marL="1371600" eaLnBrk="0" fontAlgn="base" hangingPunct="0">
              <a:spcBef>
                <a:spcPct val="0"/>
              </a:spcBef>
              <a:spcAft>
                <a:spcPct val="0"/>
              </a:spcAft>
              <a:defRPr sz="2400">
                <a:solidFill>
                  <a:schemeClr val="tx1"/>
                </a:solidFill>
                <a:latin typeface="Arial Narrow" charset="0"/>
                <a:ea typeface="ＭＳ Ｐゴシック" charset="0"/>
              </a:defRPr>
            </a:lvl8pPr>
            <a:lvl9pPr marL="1828800" eaLnBrk="0" fontAlgn="base" hangingPunct="0">
              <a:spcBef>
                <a:spcPct val="0"/>
              </a:spcBef>
              <a:spcAft>
                <a:spcPct val="0"/>
              </a:spcAft>
              <a:defRPr sz="2400">
                <a:solidFill>
                  <a:schemeClr val="tx1"/>
                </a:solidFill>
                <a:latin typeface="Arial Narrow" charset="0"/>
                <a:ea typeface="ＭＳ Ｐゴシック" charset="0"/>
              </a:defRPr>
            </a:lvl9pPr>
          </a:lstStyle>
          <a:p>
            <a:fld id="{CE4CDB70-4232-6945-863E-61C9B4CE32C6}" type="slidenum">
              <a:rPr lang="en-US" sz="1400"/>
              <a:pPr/>
              <a:t>9</a:t>
            </a:fld>
            <a:endParaRPr lang="en-US" sz="1400"/>
          </a:p>
        </p:txBody>
      </p:sp>
      <p:sp>
        <p:nvSpPr>
          <p:cNvPr id="32772" name="Rectangle 2"/>
          <p:cNvSpPr>
            <a:spLocks noGrp="1" noChangeArrowheads="1"/>
          </p:cNvSpPr>
          <p:nvPr>
            <p:ph type="title"/>
          </p:nvPr>
        </p:nvSpPr>
        <p:spPr/>
        <p:txBody>
          <a:bodyPr/>
          <a:lstStyle/>
          <a:p>
            <a:r>
              <a:rPr lang="en-US" dirty="0">
                <a:latin typeface="Arial Narrow" charset="0"/>
                <a:ea typeface="ＭＳ Ｐゴシック" charset="0"/>
                <a:cs typeface="ＭＳ Ｐゴシック" charset="0"/>
              </a:rPr>
              <a:t>Example</a:t>
            </a:r>
          </a:p>
        </p:txBody>
      </p:sp>
      <p:sp>
        <p:nvSpPr>
          <p:cNvPr id="32773" name="Rectangle 6"/>
          <p:cNvSpPr>
            <a:spLocks noChangeArrowheads="1"/>
          </p:cNvSpPr>
          <p:nvPr/>
        </p:nvSpPr>
        <p:spPr bwMode="auto">
          <a:xfrm>
            <a:off x="2677795" y="1286193"/>
            <a:ext cx="4086225" cy="3063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anchor="ctr">
            <a:spAutoFit/>
          </a:bodyPr>
          <a:lstStyle/>
          <a:p>
            <a:pPr marL="668338" indent="-668338">
              <a:lnSpc>
                <a:spcPct val="90000"/>
              </a:lnSpc>
              <a:buFont typeface="Arial" charset="0"/>
              <a:buAutoNum type="arabicPlain" startAt="100"/>
              <a:tabLst>
                <a:tab pos="1433513" algn="l"/>
                <a:tab pos="2671763" algn="l"/>
              </a:tabLst>
            </a:pPr>
            <a:r>
              <a:rPr lang="fr-FR" sz="1800" dirty="0"/>
              <a:t>1000	1000</a:t>
            </a:r>
          </a:p>
          <a:p>
            <a:pPr marL="668338" indent="-668338">
              <a:lnSpc>
                <a:spcPct val="90000"/>
              </a:lnSpc>
              <a:buFont typeface="Arial" charset="0"/>
              <a:buAutoNum type="arabicPlain" startAt="100"/>
              <a:tabLst>
                <a:tab pos="1433513" algn="l"/>
                <a:tab pos="2671763" algn="l"/>
              </a:tabLst>
            </a:pPr>
            <a:r>
              <a:rPr lang="fr-FR" sz="1800" dirty="0"/>
              <a:t>0100	1000</a:t>
            </a:r>
          </a:p>
          <a:p>
            <a:pPr marL="668338" indent="-668338">
              <a:lnSpc>
                <a:spcPct val="90000"/>
              </a:lnSpc>
              <a:buFont typeface="Arial" charset="0"/>
              <a:buAutoNum type="arabicPlain" startAt="100"/>
              <a:tabLst>
                <a:tab pos="1433513" algn="l"/>
                <a:tab pos="2671763" algn="l"/>
              </a:tabLst>
            </a:pPr>
            <a:r>
              <a:rPr lang="fr-FR" sz="1800" dirty="0"/>
              <a:t>0010	1000</a:t>
            </a:r>
          </a:p>
          <a:p>
            <a:pPr marL="668338" indent="-668338">
              <a:lnSpc>
                <a:spcPct val="90000"/>
              </a:lnSpc>
              <a:buFont typeface="Arial" charset="0"/>
              <a:buNone/>
              <a:tabLst>
                <a:tab pos="1433513" algn="l"/>
                <a:tab pos="2671763" algn="l"/>
              </a:tabLst>
            </a:pPr>
            <a:r>
              <a:rPr lang="fr-FR" sz="1800" dirty="0"/>
              <a:t>100	0001	1000</a:t>
            </a:r>
          </a:p>
          <a:p>
            <a:pPr marL="668338" indent="-668338">
              <a:lnSpc>
                <a:spcPct val="90000"/>
              </a:lnSpc>
              <a:buFont typeface="Arial" charset="0"/>
              <a:buNone/>
              <a:tabLst>
                <a:tab pos="1433513" algn="l"/>
                <a:tab pos="2671763" algn="l"/>
              </a:tabLst>
            </a:pPr>
            <a:r>
              <a:rPr lang="fr-FR" sz="1800" dirty="0"/>
              <a:t>010	1000	0100</a:t>
            </a:r>
          </a:p>
          <a:p>
            <a:pPr marL="668338" indent="-668338">
              <a:lnSpc>
                <a:spcPct val="90000"/>
              </a:lnSpc>
              <a:buFont typeface="Arial" charset="0"/>
              <a:buNone/>
              <a:tabLst>
                <a:tab pos="1433513" algn="l"/>
                <a:tab pos="2671763" algn="l"/>
              </a:tabLst>
            </a:pPr>
            <a:r>
              <a:rPr lang="fr-FR" sz="1800" dirty="0"/>
              <a:t>010	0100	0100</a:t>
            </a:r>
          </a:p>
          <a:p>
            <a:pPr marL="668338" indent="-668338">
              <a:lnSpc>
                <a:spcPct val="90000"/>
              </a:lnSpc>
              <a:buFont typeface="Arial" charset="0"/>
              <a:buNone/>
              <a:tabLst>
                <a:tab pos="1433513" algn="l"/>
                <a:tab pos="2671763" algn="l"/>
              </a:tabLst>
            </a:pPr>
            <a:r>
              <a:rPr lang="fr-FR" sz="1800" dirty="0"/>
              <a:t>010	0010	0010</a:t>
            </a:r>
          </a:p>
          <a:p>
            <a:pPr marL="668338" indent="-668338">
              <a:lnSpc>
                <a:spcPct val="90000"/>
              </a:lnSpc>
              <a:buFont typeface="Arial" charset="0"/>
              <a:buNone/>
              <a:tabLst>
                <a:tab pos="1433513" algn="l"/>
                <a:tab pos="2671763" algn="l"/>
              </a:tabLst>
            </a:pPr>
            <a:r>
              <a:rPr lang="fr-FR" sz="1800" dirty="0"/>
              <a:t>010	0001	0010</a:t>
            </a:r>
          </a:p>
          <a:p>
            <a:pPr marL="668338" indent="-668338">
              <a:lnSpc>
                <a:spcPct val="90000"/>
              </a:lnSpc>
              <a:buFont typeface="Arial" charset="0"/>
              <a:buNone/>
              <a:tabLst>
                <a:tab pos="1433513" algn="l"/>
                <a:tab pos="2671763" algn="l"/>
              </a:tabLst>
            </a:pPr>
            <a:r>
              <a:rPr lang="fr-FR" sz="1800" dirty="0"/>
              <a:t>001	1000	0100</a:t>
            </a:r>
          </a:p>
          <a:p>
            <a:pPr marL="668338" indent="-668338">
              <a:lnSpc>
                <a:spcPct val="90000"/>
              </a:lnSpc>
              <a:buFont typeface="Arial" charset="0"/>
              <a:buNone/>
              <a:tabLst>
                <a:tab pos="1433513" algn="l"/>
                <a:tab pos="2671763" algn="l"/>
              </a:tabLst>
            </a:pPr>
            <a:r>
              <a:rPr lang="fr-FR" sz="1800" dirty="0"/>
              <a:t>001	0100	0001</a:t>
            </a:r>
          </a:p>
          <a:p>
            <a:pPr marL="668338" indent="-668338">
              <a:lnSpc>
                <a:spcPct val="90000"/>
              </a:lnSpc>
              <a:buFont typeface="Arial" charset="0"/>
              <a:buNone/>
              <a:tabLst>
                <a:tab pos="1433513" algn="l"/>
                <a:tab pos="2671763" algn="l"/>
              </a:tabLst>
            </a:pPr>
            <a:r>
              <a:rPr lang="fr-FR" sz="1800" dirty="0"/>
              <a:t>001	0010	0001</a:t>
            </a:r>
          </a:p>
          <a:p>
            <a:pPr marL="668338" indent="-668338">
              <a:lnSpc>
                <a:spcPct val="90000"/>
              </a:lnSpc>
              <a:buFont typeface="Arial" charset="0"/>
              <a:buNone/>
              <a:tabLst>
                <a:tab pos="1433513" algn="l"/>
                <a:tab pos="2671763" algn="l"/>
              </a:tabLst>
            </a:pPr>
            <a:r>
              <a:rPr lang="fr-FR" sz="1800" dirty="0"/>
              <a:t>001	0001	0010</a:t>
            </a:r>
          </a:p>
        </p:txBody>
      </p:sp>
      <p:sp>
        <p:nvSpPr>
          <p:cNvPr id="32774" name="Rectangle 7"/>
          <p:cNvSpPr>
            <a:spLocks noChangeArrowheads="1"/>
          </p:cNvSpPr>
          <p:nvPr/>
        </p:nvSpPr>
        <p:spPr bwMode="auto">
          <a:xfrm>
            <a:off x="2708275" y="4738688"/>
            <a:ext cx="4086225" cy="157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anchor="ctr">
            <a:spAutoFit/>
          </a:bodyPr>
          <a:lstStyle/>
          <a:p>
            <a:pPr marL="668338" indent="-668338">
              <a:lnSpc>
                <a:spcPct val="90000"/>
              </a:lnSpc>
              <a:buFont typeface="Arial" charset="0"/>
              <a:buNone/>
              <a:tabLst>
                <a:tab pos="1433513" algn="l"/>
                <a:tab pos="2671763" algn="l"/>
              </a:tabLst>
            </a:pPr>
            <a:r>
              <a:rPr lang="fr-FR" sz="1800"/>
              <a:t>100	1111	1000</a:t>
            </a:r>
          </a:p>
          <a:p>
            <a:pPr marL="668338" indent="-668338">
              <a:lnSpc>
                <a:spcPct val="90000"/>
              </a:lnSpc>
              <a:buFont typeface="Arial" charset="0"/>
              <a:buNone/>
              <a:tabLst>
                <a:tab pos="1433513" algn="l"/>
                <a:tab pos="2671763" algn="l"/>
              </a:tabLst>
            </a:pPr>
            <a:r>
              <a:rPr lang="fr-FR" sz="1800"/>
              <a:t>010	1100	0100</a:t>
            </a:r>
          </a:p>
          <a:p>
            <a:pPr marL="668338" indent="-668338">
              <a:lnSpc>
                <a:spcPct val="90000"/>
              </a:lnSpc>
              <a:buFont typeface="Arial" charset="0"/>
              <a:buNone/>
              <a:tabLst>
                <a:tab pos="1433513" algn="l"/>
                <a:tab pos="2671763" algn="l"/>
              </a:tabLst>
            </a:pPr>
            <a:r>
              <a:rPr lang="fr-FR" sz="1800"/>
              <a:t>001	1000	0100</a:t>
            </a:r>
          </a:p>
          <a:p>
            <a:pPr marL="668338" indent="-668338">
              <a:lnSpc>
                <a:spcPct val="90000"/>
              </a:lnSpc>
              <a:buFont typeface="Arial" charset="0"/>
              <a:buNone/>
              <a:tabLst>
                <a:tab pos="1433513" algn="l"/>
                <a:tab pos="2671763" algn="l"/>
              </a:tabLst>
            </a:pPr>
            <a:r>
              <a:rPr lang="fr-FR" sz="1800"/>
              <a:t>010	0011	0010</a:t>
            </a:r>
          </a:p>
          <a:p>
            <a:pPr marL="668338" indent="-668338">
              <a:lnSpc>
                <a:spcPct val="90000"/>
              </a:lnSpc>
              <a:buFont typeface="Arial" charset="0"/>
              <a:buNone/>
              <a:tabLst>
                <a:tab pos="1433513" algn="l"/>
                <a:tab pos="2671763" algn="l"/>
              </a:tabLst>
            </a:pPr>
            <a:r>
              <a:rPr lang="fr-FR" sz="1800"/>
              <a:t>001	0010	0010</a:t>
            </a:r>
          </a:p>
          <a:p>
            <a:pPr marL="668338" indent="-668338">
              <a:lnSpc>
                <a:spcPct val="90000"/>
              </a:lnSpc>
              <a:buFont typeface="Arial" charset="0"/>
              <a:buNone/>
              <a:tabLst>
                <a:tab pos="1433513" algn="l"/>
                <a:tab pos="2671763" algn="l"/>
              </a:tabLst>
            </a:pPr>
            <a:r>
              <a:rPr lang="fr-FR" sz="1800"/>
              <a:t>001	0110	0001</a:t>
            </a:r>
          </a:p>
        </p:txBody>
      </p:sp>
      <p:sp>
        <p:nvSpPr>
          <p:cNvPr id="32775" name="Rectangle 8"/>
          <p:cNvSpPr>
            <a:spLocks noGrp="1" noChangeArrowheads="1"/>
          </p:cNvSpPr>
          <p:nvPr>
            <p:ph type="body" idx="1"/>
          </p:nvPr>
        </p:nvSpPr>
        <p:spPr>
          <a:xfrm>
            <a:off x="444500" y="1127607"/>
            <a:ext cx="8699500" cy="5207000"/>
          </a:xfrm>
          <a:noFill/>
        </p:spPr>
        <p:txBody>
          <a:bodyPr/>
          <a:lstStyle/>
          <a:p>
            <a:r>
              <a:rPr lang="en-US" dirty="0">
                <a:latin typeface="Arial Narrow" charset="0"/>
                <a:ea typeface="ＭＳ Ｐゴシック" charset="0"/>
                <a:cs typeface="ＭＳ Ｐゴシック" charset="0"/>
              </a:rPr>
              <a:t>Encoded cover:		   		</a:t>
            </a:r>
          </a:p>
          <a:p>
            <a:pPr>
              <a:buFont typeface="Monotype Sorts" charset="0"/>
              <a:buNone/>
            </a:pPr>
            <a:endParaRPr lang="en-US" sz="2400" dirty="0">
              <a:latin typeface="Arial Narrow" charset="0"/>
              <a:ea typeface="ＭＳ Ｐゴシック" charset="0"/>
              <a:cs typeface="ＭＳ Ｐゴシック" charset="0"/>
            </a:endParaRPr>
          </a:p>
          <a:p>
            <a:endParaRPr lang="en-US" sz="2400" dirty="0">
              <a:latin typeface="Arial Narrow" charset="0"/>
              <a:ea typeface="ＭＳ Ｐゴシック" charset="0"/>
              <a:cs typeface="ＭＳ Ｐゴシック" charset="0"/>
            </a:endParaRPr>
          </a:p>
          <a:p>
            <a:pPr marL="0" indent="0">
              <a:buNone/>
            </a:pPr>
            <a:endParaRPr lang="en-US" sz="2400" dirty="0">
              <a:latin typeface="Arial Narrow" charset="0"/>
              <a:ea typeface="ＭＳ Ｐゴシック" charset="0"/>
              <a:cs typeface="ＭＳ Ｐゴシック" charset="0"/>
            </a:endParaRPr>
          </a:p>
          <a:p>
            <a:endParaRPr lang="en-US" sz="2400" dirty="0">
              <a:latin typeface="Arial Narrow" charset="0"/>
              <a:ea typeface="ＭＳ Ｐゴシック" charset="0"/>
              <a:cs typeface="ＭＳ Ｐゴシック" charset="0"/>
            </a:endParaRPr>
          </a:p>
          <a:p>
            <a:endParaRPr lang="en-US" sz="2400" dirty="0">
              <a:latin typeface="Arial Narrow" charset="0"/>
              <a:ea typeface="ＭＳ Ｐゴシック" charset="0"/>
              <a:cs typeface="ＭＳ Ｐゴシック" charset="0"/>
            </a:endParaRPr>
          </a:p>
          <a:p>
            <a:r>
              <a:rPr lang="en-US" dirty="0">
                <a:latin typeface="Arial Narrow" charset="0"/>
                <a:ea typeface="ＭＳ Ｐゴシック" charset="0"/>
                <a:cs typeface="ＭＳ Ｐゴシック" charset="0"/>
              </a:rPr>
              <a:t>Minimum cover:</a:t>
            </a:r>
          </a:p>
        </p:txBody>
      </p:sp>
      <p:sp>
        <p:nvSpPr>
          <p:cNvPr id="32777" name="Rectangle 11"/>
          <p:cNvSpPr>
            <a:spLocks noChangeArrowheads="1"/>
          </p:cNvSpPr>
          <p:nvPr/>
        </p:nvSpPr>
        <p:spPr bwMode="auto">
          <a:xfrm>
            <a:off x="3789363" y="4795838"/>
            <a:ext cx="1908175" cy="200025"/>
          </a:xfrm>
          <a:prstGeom prst="rect">
            <a:avLst/>
          </a:prstGeom>
          <a:gradFill rotWithShape="0">
            <a:gsLst>
              <a:gs pos="0">
                <a:srgbClr val="FFCCCC">
                  <a:alpha val="50000"/>
                </a:srgbClr>
              </a:gs>
              <a:gs pos="100000">
                <a:srgbClr val="765E5E">
                  <a:alpha val="50000"/>
                </a:srgbClr>
              </a:gs>
            </a:gsLst>
            <a:lin ang="5400000" scaled="1"/>
          </a:gradFill>
          <a:ln>
            <a:noFill/>
          </a:ln>
          <a:extLst>
            <a:ext uri="{91240B29-F687-4f45-9708-019B960494DF}">
              <a14:hiddenLine xmlns="" xmlns:a14="http://schemas.microsoft.com/office/drawing/2010/main" w="25400">
                <a:solidFill>
                  <a:srgbClr val="000000"/>
                </a:solidFill>
                <a:miter lim="800000"/>
                <a:headEnd/>
                <a:tailEnd/>
              </a14:hiddenLine>
            </a:ext>
          </a:extLst>
        </p:spPr>
        <p:txBody>
          <a:bodyPr wrap="none" anchor="ctr"/>
          <a:lstStyle/>
          <a:p>
            <a:endParaRPr lang="en-US"/>
          </a:p>
        </p:txBody>
      </p:sp>
      <p:sp>
        <p:nvSpPr>
          <p:cNvPr id="5" name="TextBox 4"/>
          <p:cNvSpPr txBox="1"/>
          <p:nvPr/>
        </p:nvSpPr>
        <p:spPr>
          <a:xfrm>
            <a:off x="3407056" y="1251688"/>
            <a:ext cx="1061001" cy="1077218"/>
          </a:xfrm>
          <a:prstGeom prst="rect">
            <a:avLst/>
          </a:prstGeom>
          <a:solidFill>
            <a:srgbClr val="FFFFFF"/>
          </a:solidFill>
        </p:spPr>
        <p:txBody>
          <a:bodyPr wrap="square" rtlCol="0">
            <a:spAutoFit/>
          </a:bodyPr>
          <a:lstStyle/>
          <a:p>
            <a:r>
              <a:rPr lang="en-US" sz="1600" dirty="0">
                <a:latin typeface="Arial"/>
                <a:cs typeface="Arial"/>
              </a:rPr>
              <a:t>100</a:t>
            </a:r>
          </a:p>
          <a:p>
            <a:r>
              <a:rPr lang="en-US" sz="1600" dirty="0">
                <a:latin typeface="Arial"/>
                <a:cs typeface="Arial"/>
              </a:rPr>
              <a:t>100</a:t>
            </a:r>
          </a:p>
          <a:p>
            <a:r>
              <a:rPr lang="en-US" sz="1600" dirty="0">
                <a:latin typeface="Arial"/>
                <a:cs typeface="Arial"/>
              </a:rPr>
              <a:t>100</a:t>
            </a:r>
          </a:p>
          <a:p>
            <a:r>
              <a:rPr lang="en-US" sz="1600" dirty="0">
                <a:latin typeface="Arial"/>
                <a:cs typeface="Arial"/>
              </a:rPr>
              <a:t>100</a:t>
            </a:r>
          </a:p>
        </p:txBody>
      </p:sp>
      <p:sp>
        <p:nvSpPr>
          <p:cNvPr id="32776" name="Rectangle 9"/>
          <p:cNvSpPr>
            <a:spLocks noChangeArrowheads="1"/>
          </p:cNvSpPr>
          <p:nvPr/>
        </p:nvSpPr>
        <p:spPr bwMode="auto">
          <a:xfrm>
            <a:off x="3783595" y="1323660"/>
            <a:ext cx="1922462" cy="950913"/>
          </a:xfrm>
          <a:prstGeom prst="rect">
            <a:avLst/>
          </a:prstGeom>
          <a:gradFill rotWithShape="0">
            <a:gsLst>
              <a:gs pos="0">
                <a:srgbClr val="FFCCCC">
                  <a:alpha val="50000"/>
                </a:srgbClr>
              </a:gs>
              <a:gs pos="100000">
                <a:srgbClr val="765E5E">
                  <a:alpha val="50000"/>
                </a:srgbClr>
              </a:gs>
            </a:gsLst>
            <a:lin ang="5400000" scaled="1"/>
          </a:gradFill>
          <a:ln>
            <a:noFill/>
          </a:ln>
          <a:extLst>
            <a:ext uri="{91240B29-F687-4f45-9708-019B960494DF}">
              <a14:hiddenLine xmlns="" xmlns:a14="http://schemas.microsoft.com/office/drawing/2010/main" w="25400">
                <a:solidFill>
                  <a:srgbClr val="000000"/>
                </a:solidFill>
                <a:miter lim="800000"/>
                <a:headEnd/>
                <a:tailEnd/>
              </a14:hiddenLine>
            </a:ext>
          </a:extLst>
        </p:spPr>
        <p:txBody>
          <a:bodyPr wrap="none" anchor="ctr"/>
          <a:lstStyle/>
          <a:p>
            <a:endParaRPr lang="en-US" dirty="0"/>
          </a:p>
        </p:txBody>
      </p:sp>
      <p:sp>
        <p:nvSpPr>
          <p:cNvPr id="11" name="Rectangle 7"/>
          <p:cNvSpPr>
            <a:spLocks noChangeArrowheads="1"/>
          </p:cNvSpPr>
          <p:nvPr/>
        </p:nvSpPr>
        <p:spPr bwMode="auto">
          <a:xfrm>
            <a:off x="6657387" y="1184160"/>
            <a:ext cx="1925226" cy="538609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square" anchor="ctr">
            <a:spAutoFit/>
          </a:bodyPr>
          <a:lstStyle/>
          <a:p>
            <a:pPr>
              <a:tabLst>
                <a:tab pos="1236663" algn="l"/>
                <a:tab pos="2386013" algn="l"/>
              </a:tabLst>
            </a:pPr>
            <a:r>
              <a:rPr lang="fr-FR" sz="1600" b="1" dirty="0"/>
              <a:t>ad-mode</a:t>
            </a:r>
          </a:p>
          <a:p>
            <a:pPr>
              <a:tabLst>
                <a:tab pos="1236663" algn="l"/>
                <a:tab pos="2386013" algn="l"/>
              </a:tabLst>
            </a:pPr>
            <a:r>
              <a:rPr lang="fr-FR" sz="1600" dirty="0"/>
              <a:t>	</a:t>
            </a:r>
          </a:p>
          <a:p>
            <a:pPr algn="l">
              <a:tabLst>
                <a:tab pos="1236663" algn="l"/>
                <a:tab pos="2386013" algn="l"/>
              </a:tabLst>
            </a:pPr>
            <a:r>
              <a:rPr lang="fr-FR" sz="1600" dirty="0"/>
              <a:t>INDEX	100</a:t>
            </a:r>
          </a:p>
          <a:p>
            <a:pPr algn="l">
              <a:tabLst>
                <a:tab pos="1236663" algn="l"/>
                <a:tab pos="2386013" algn="l"/>
              </a:tabLst>
            </a:pPr>
            <a:r>
              <a:rPr lang="fr-FR" sz="1600" dirty="0"/>
              <a:t>DIR	010</a:t>
            </a:r>
          </a:p>
          <a:p>
            <a:pPr algn="l">
              <a:tabLst>
                <a:tab pos="1236663" algn="l"/>
                <a:tab pos="2386013" algn="l"/>
              </a:tabLst>
            </a:pPr>
            <a:r>
              <a:rPr lang="fr-FR" sz="1600" dirty="0"/>
              <a:t>IND	001</a:t>
            </a:r>
          </a:p>
          <a:p>
            <a:pPr algn="l">
              <a:tabLst>
                <a:tab pos="1236663" algn="l"/>
                <a:tab pos="2386013" algn="l"/>
              </a:tabLst>
            </a:pPr>
            <a:endParaRPr lang="fr-FR" sz="1600" dirty="0"/>
          </a:p>
          <a:p>
            <a:pPr>
              <a:tabLst>
                <a:tab pos="1236663" algn="l"/>
                <a:tab pos="2386013" algn="l"/>
              </a:tabLst>
            </a:pPr>
            <a:r>
              <a:rPr lang="fr-FR" sz="1600" b="1" dirty="0"/>
              <a:t>op-code</a:t>
            </a:r>
          </a:p>
          <a:p>
            <a:pPr algn="l">
              <a:tabLst>
                <a:tab pos="1236663" algn="l"/>
                <a:tab pos="2386013" algn="l"/>
              </a:tabLst>
            </a:pPr>
            <a:endParaRPr lang="fr-FR" sz="1600" dirty="0"/>
          </a:p>
          <a:p>
            <a:pPr algn="l">
              <a:tabLst>
                <a:tab pos="1236663" algn="l"/>
                <a:tab pos="2386013" algn="l"/>
              </a:tabLst>
            </a:pPr>
            <a:r>
              <a:rPr lang="fr-FR" sz="1600" dirty="0"/>
              <a:t>AND	1000</a:t>
            </a:r>
          </a:p>
          <a:p>
            <a:pPr algn="l">
              <a:tabLst>
                <a:tab pos="1236663" algn="l"/>
                <a:tab pos="2386013" algn="l"/>
              </a:tabLst>
            </a:pPr>
            <a:r>
              <a:rPr lang="fr-FR" sz="1600" dirty="0"/>
              <a:t>OR	0100</a:t>
            </a:r>
          </a:p>
          <a:p>
            <a:pPr algn="l">
              <a:tabLst>
                <a:tab pos="1236663" algn="l"/>
                <a:tab pos="2386013" algn="l"/>
              </a:tabLst>
            </a:pPr>
            <a:r>
              <a:rPr lang="fr-FR" sz="1600" dirty="0"/>
              <a:t>JMP	0010</a:t>
            </a:r>
          </a:p>
          <a:p>
            <a:pPr algn="l">
              <a:tabLst>
                <a:tab pos="1236663" algn="l"/>
                <a:tab pos="2386013" algn="l"/>
              </a:tabLst>
            </a:pPr>
            <a:r>
              <a:rPr lang="fr-FR" sz="1600" dirty="0"/>
              <a:t>ADD	0001</a:t>
            </a:r>
          </a:p>
          <a:p>
            <a:pPr algn="l">
              <a:tabLst>
                <a:tab pos="1236663" algn="l"/>
                <a:tab pos="2386013" algn="l"/>
              </a:tabLst>
            </a:pPr>
            <a:endParaRPr lang="fr-FR" sz="1600" dirty="0"/>
          </a:p>
          <a:p>
            <a:pPr>
              <a:tabLst>
                <a:tab pos="1236663" algn="l"/>
                <a:tab pos="2386013" algn="l"/>
              </a:tabLst>
            </a:pPr>
            <a:r>
              <a:rPr lang="fr-FR" sz="1600" dirty="0"/>
              <a:t>control</a:t>
            </a:r>
          </a:p>
          <a:p>
            <a:pPr algn="l">
              <a:tabLst>
                <a:tab pos="1236663" algn="l"/>
                <a:tab pos="2386013" algn="l"/>
              </a:tabLst>
            </a:pPr>
            <a:endParaRPr lang="fr-FR" sz="1600" dirty="0"/>
          </a:p>
          <a:p>
            <a:pPr algn="l">
              <a:tabLst>
                <a:tab pos="1236663" algn="l"/>
                <a:tab pos="2386013" algn="l"/>
              </a:tabLst>
            </a:pPr>
            <a:r>
              <a:rPr lang="fr-FR" sz="1600" dirty="0"/>
              <a:t>CNTA	1000</a:t>
            </a:r>
          </a:p>
          <a:p>
            <a:pPr algn="l">
              <a:tabLst>
                <a:tab pos="1236663" algn="l"/>
                <a:tab pos="2386013" algn="l"/>
              </a:tabLst>
            </a:pPr>
            <a:r>
              <a:rPr lang="fr-FR" sz="1600" dirty="0"/>
              <a:t>CNTB	0100</a:t>
            </a:r>
          </a:p>
          <a:p>
            <a:pPr algn="l">
              <a:tabLst>
                <a:tab pos="1236663" algn="l"/>
                <a:tab pos="2386013" algn="l"/>
              </a:tabLst>
            </a:pPr>
            <a:r>
              <a:rPr lang="fr-FR" sz="1600" dirty="0"/>
              <a:t>CNTC	0010</a:t>
            </a:r>
          </a:p>
          <a:p>
            <a:pPr algn="l">
              <a:tabLst>
                <a:tab pos="1236663" algn="l"/>
                <a:tab pos="2386013" algn="l"/>
              </a:tabLst>
            </a:pPr>
            <a:r>
              <a:rPr lang="fr-FR" sz="1600" dirty="0"/>
              <a:t>CNTD	0001</a:t>
            </a:r>
          </a:p>
          <a:p>
            <a:pPr>
              <a:tabLst>
                <a:tab pos="1236663" algn="l"/>
                <a:tab pos="2386013" algn="l"/>
              </a:tabLst>
            </a:pPr>
            <a:r>
              <a:rPr lang="fr-FR" sz="2000" dirty="0"/>
              <a:t>		</a:t>
            </a:r>
          </a:p>
        </p:txBody>
      </p:sp>
    </p:spTree>
  </p:cSld>
  <p:clrMapOvr>
    <a:masterClrMapping/>
  </p:clrMapOvr>
</p:sld>
</file>

<file path=ppt/theme/theme1.xml><?xml version="1.0" encoding="utf-8"?>
<a:theme xmlns:a="http://schemas.openxmlformats.org/drawingml/2006/main" name="gsrcPresentationTemplate">
  <a:themeElements>
    <a:clrScheme name="">
      <a:dk1>
        <a:srgbClr val="000000"/>
      </a:dk1>
      <a:lt1>
        <a:srgbClr val="FFFFCC"/>
      </a:lt1>
      <a:dk2>
        <a:srgbClr val="660066"/>
      </a:dk2>
      <a:lt2>
        <a:srgbClr val="660066"/>
      </a:lt2>
      <a:accent1>
        <a:srgbClr val="339933"/>
      </a:accent1>
      <a:accent2>
        <a:srgbClr val="800000"/>
      </a:accent2>
      <a:accent3>
        <a:srgbClr val="FFFFE2"/>
      </a:accent3>
      <a:accent4>
        <a:srgbClr val="000000"/>
      </a:accent4>
      <a:accent5>
        <a:srgbClr val="ADCAAD"/>
      </a:accent5>
      <a:accent6>
        <a:srgbClr val="730000"/>
      </a:accent6>
      <a:hlink>
        <a:srgbClr val="000099"/>
      </a:hlink>
      <a:folHlink>
        <a:srgbClr val="FF9900"/>
      </a:folHlink>
    </a:clrScheme>
    <a:fontScheme name="gsrcPresentationTemplate">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540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Narrow" pitchFamily="1" charset="0"/>
          </a:defRPr>
        </a:defPPr>
      </a:lstStyle>
    </a:spDef>
    <a:lnDef>
      <a:spPr bwMode="auto">
        <a:xfrm>
          <a:off x="0" y="0"/>
          <a:ext cx="1" cy="1"/>
        </a:xfrm>
        <a:custGeom>
          <a:avLst/>
          <a:gdLst/>
          <a:ahLst/>
          <a:cxnLst/>
          <a:rect l="0" t="0" r="0" b="0"/>
          <a:pathLst/>
        </a:custGeom>
        <a:solidFill>
          <a:schemeClr val="accent1"/>
        </a:solidFill>
        <a:ln w="2540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Narrow" pitchFamily="1" charset="0"/>
          </a:defRPr>
        </a:defPPr>
      </a:lstStyle>
    </a:lnDef>
  </a:objectDefaults>
  <a:extraClrSchemeLst>
    <a:extraClrScheme>
      <a:clrScheme name="gsrcPresentationTemplate 1">
        <a:dk1>
          <a:srgbClr val="0033CC"/>
        </a:dk1>
        <a:lt1>
          <a:srgbClr val="99FFFF"/>
        </a:lt1>
        <a:dk2>
          <a:srgbClr val="000000"/>
        </a:dk2>
        <a:lt2>
          <a:srgbClr val="000000"/>
        </a:lt2>
        <a:accent1>
          <a:srgbClr val="00B8A5"/>
        </a:accent1>
        <a:accent2>
          <a:srgbClr val="2C005E"/>
        </a:accent2>
        <a:accent3>
          <a:srgbClr val="CAFFFF"/>
        </a:accent3>
        <a:accent4>
          <a:srgbClr val="002AAE"/>
        </a:accent4>
        <a:accent5>
          <a:srgbClr val="AAD8CF"/>
        </a:accent5>
        <a:accent6>
          <a:srgbClr val="270054"/>
        </a:accent6>
        <a:hlink>
          <a:srgbClr val="4C82FF"/>
        </a:hlink>
        <a:folHlink>
          <a:srgbClr val="FFB833"/>
        </a:folHlink>
      </a:clrScheme>
      <a:clrMap bg1="lt1" tx1="dk1" bg2="lt2" tx2="dk2" accent1="accent1" accent2="accent2" accent3="accent3" accent4="accent4" accent5="accent5" accent6="accent6" hlink="hlink" folHlink="folHlink"/>
    </a:extraClrScheme>
    <a:extraClrScheme>
      <a:clrScheme name="gsrcPresentationTemplate 2">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gsrcPresentationTemplate 3">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gsrcPresentationTemplate 4">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gsrcPresentationTemplate 5">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gsrcPresentationTemplate 6">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gsrcPresentationTemplate 7">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gsrcPresentationTemplate 8">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2036</TotalTime>
  <Words>5159</Words>
  <Application>Microsoft Macintosh PowerPoint</Application>
  <PresentationFormat>On-screen Show (4:3)</PresentationFormat>
  <Paragraphs>797</Paragraphs>
  <Slides>44</Slides>
  <Notes>43</Notes>
  <HiddenSlides>13</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44</vt:i4>
      </vt:variant>
    </vt:vector>
  </HeadingPairs>
  <TitlesOfParts>
    <vt:vector size="48" baseType="lpstr">
      <vt:lpstr>Arial</vt:lpstr>
      <vt:lpstr>Arial Narrow</vt:lpstr>
      <vt:lpstr>Monotype Sorts</vt:lpstr>
      <vt:lpstr>gsrcPresentationTemplate</vt:lpstr>
      <vt:lpstr>Symbolic Logic Optimization and Encoding</vt:lpstr>
      <vt:lpstr>Outline</vt:lpstr>
      <vt:lpstr>Symbolic minimization</vt:lpstr>
      <vt:lpstr>Example (input encoding)</vt:lpstr>
      <vt:lpstr>Example</vt:lpstr>
      <vt:lpstr>Definitions</vt:lpstr>
      <vt:lpstr>Input encoding problem Rationale</vt:lpstr>
      <vt:lpstr>Input encoding problem</vt:lpstr>
      <vt:lpstr>Example</vt:lpstr>
      <vt:lpstr>Example</vt:lpstr>
      <vt:lpstr>Input encoding problem</vt:lpstr>
      <vt:lpstr>Example</vt:lpstr>
      <vt:lpstr>Example</vt:lpstr>
      <vt:lpstr>Input encoding algorithms</vt:lpstr>
      <vt:lpstr>Example</vt:lpstr>
      <vt:lpstr>Input encoding problem</vt:lpstr>
      <vt:lpstr>Dichotomy theory</vt:lpstr>
      <vt:lpstr>Dichotomies</vt:lpstr>
      <vt:lpstr>Example</vt:lpstr>
      <vt:lpstr>Definitions</vt:lpstr>
      <vt:lpstr>Extended definitions</vt:lpstr>
      <vt:lpstr>Exact input encoding</vt:lpstr>
      <vt:lpstr>Example</vt:lpstr>
      <vt:lpstr>Example</vt:lpstr>
      <vt:lpstr>Remarks</vt:lpstr>
      <vt:lpstr>Heuristic encoding</vt:lpstr>
      <vt:lpstr>Example</vt:lpstr>
      <vt:lpstr>Output and mixed encoding</vt:lpstr>
      <vt:lpstr>Example</vt:lpstr>
      <vt:lpstr>Example</vt:lpstr>
      <vt:lpstr>State encoding of  finite-state machines</vt:lpstr>
      <vt:lpstr>Symbolic minimization</vt:lpstr>
      <vt:lpstr>Example</vt:lpstr>
      <vt:lpstr>Example</vt:lpstr>
      <vt:lpstr>Example covering relations</vt:lpstr>
      <vt:lpstr>Example disjunctive relations</vt:lpstr>
      <vt:lpstr>Output encoding algorithms</vt:lpstr>
      <vt:lpstr>Example</vt:lpstr>
      <vt:lpstr>Example</vt:lpstr>
      <vt:lpstr>Example (2)</vt:lpstr>
      <vt:lpstr>Example</vt:lpstr>
      <vt:lpstr>Example</vt:lpstr>
      <vt:lpstr>Example</vt:lpstr>
      <vt:lpstr>Summary</vt:lpstr>
    </vt:vector>
  </TitlesOfParts>
  <Company>EPFL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Symbolic Logic Optimization and Encoding</dc:title>
  <cp:lastModifiedBy>Microsoft Office User</cp:lastModifiedBy>
  <cp:revision>39</cp:revision>
  <cp:lastPrinted>2022-11-01T12:40:29Z</cp:lastPrinted>
  <dcterms:created xsi:type="dcterms:W3CDTF">2011-11-10T13:34:38Z</dcterms:created>
  <dcterms:modified xsi:type="dcterms:W3CDTF">2022-12-13T09:38:08Z</dcterms:modified>
</cp:coreProperties>
</file>